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  <p:sldMasterId id="2147483692" r:id="rId5"/>
    <p:sldMasterId id="2147483667" r:id="rId6"/>
    <p:sldMasterId id="2147483703" r:id="rId7"/>
  </p:sldMasterIdLst>
  <p:notesMasterIdLst>
    <p:notesMasterId r:id="rId45"/>
  </p:notesMasterIdLst>
  <p:sldIdLst>
    <p:sldId id="256" r:id="rId8"/>
    <p:sldId id="257" r:id="rId9"/>
    <p:sldId id="283" r:id="rId10"/>
    <p:sldId id="284" r:id="rId11"/>
    <p:sldId id="261" r:id="rId12"/>
    <p:sldId id="262" r:id="rId13"/>
    <p:sldId id="263" r:id="rId14"/>
    <p:sldId id="264" r:id="rId15"/>
    <p:sldId id="265" r:id="rId16"/>
    <p:sldId id="267" r:id="rId17"/>
    <p:sldId id="266" r:id="rId18"/>
    <p:sldId id="268" r:id="rId19"/>
    <p:sldId id="269" r:id="rId20"/>
    <p:sldId id="270" r:id="rId21"/>
    <p:sldId id="271" r:id="rId22"/>
    <p:sldId id="285" r:id="rId23"/>
    <p:sldId id="272" r:id="rId24"/>
    <p:sldId id="273" r:id="rId25"/>
    <p:sldId id="278" r:id="rId26"/>
    <p:sldId id="279" r:id="rId27"/>
    <p:sldId id="280" r:id="rId28"/>
    <p:sldId id="281" r:id="rId29"/>
    <p:sldId id="294" r:id="rId30"/>
    <p:sldId id="274" r:id="rId31"/>
    <p:sldId id="275" r:id="rId32"/>
    <p:sldId id="276" r:id="rId33"/>
    <p:sldId id="277" r:id="rId34"/>
    <p:sldId id="286" r:id="rId35"/>
    <p:sldId id="282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59" r:id="rId44"/>
  </p:sldIdLst>
  <p:sldSz cx="11518900" cy="6483350"/>
  <p:notesSz cx="11518900" cy="648335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9356" autoAdjust="0"/>
  </p:normalViewPr>
  <p:slideViewPr>
    <p:cSldViewPr>
      <p:cViewPr varScale="1">
        <p:scale>
          <a:sx n="136" d="100"/>
          <a:sy n="136" d="100"/>
        </p:scale>
        <p:origin x="1398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72" d="100"/>
          <a:sy n="172" d="100"/>
        </p:scale>
        <p:origin x="1392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91100" cy="325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6524625" y="0"/>
            <a:ext cx="4991100" cy="325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9A43C-16F5-A447-B369-7F262A54090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6350" y="811213"/>
            <a:ext cx="3886200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6157913"/>
            <a:ext cx="4991100" cy="3254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6524625" y="6157913"/>
            <a:ext cx="4991100" cy="3254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C8605-A29C-8D43-9689-45AF3AD4FE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045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Målet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fristående</a:t>
            </a:r>
            <a:r>
              <a:rPr lang="en-US" dirty="0"/>
              <a:t> </a:t>
            </a:r>
            <a:r>
              <a:rPr lang="en-US" dirty="0" err="1"/>
              <a:t>komponenter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bryr</a:t>
            </a:r>
            <a:r>
              <a:rPr lang="en-US" dirty="0"/>
              <a:t> sig om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Nätverk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Affärslogik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App state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Givet</a:t>
            </a:r>
            <a:r>
              <a:rPr lang="en-US" dirty="0"/>
              <a:t> </a:t>
            </a:r>
            <a:r>
              <a:rPr lang="en-US" dirty="0" err="1"/>
              <a:t>samma</a:t>
            </a:r>
            <a:r>
              <a:rPr lang="en-US" dirty="0"/>
              <a:t> input (props) </a:t>
            </a:r>
            <a:r>
              <a:rPr lang="en-US" dirty="0" err="1"/>
              <a:t>renderar</a:t>
            </a:r>
            <a:r>
              <a:rPr lang="en-US" dirty="0"/>
              <a:t> </a:t>
            </a:r>
            <a:r>
              <a:rPr lang="en-US" dirty="0" err="1"/>
              <a:t>alltid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samma</a:t>
            </a:r>
            <a:r>
              <a:rPr lang="en-US" dirty="0"/>
              <a:t> </a:t>
            </a:r>
            <a:r>
              <a:rPr lang="en-US" dirty="0" err="1"/>
              <a:t>ouput</a:t>
            </a:r>
            <a:r>
              <a:rPr lang="en-US" dirty="0"/>
              <a:t> (JSX)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C8605-A29C-8D43-9689-45AF3AD4FE46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645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2B8A8A25-7EEF-1C4B-99EA-4652CB2170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8" name="Holder 2">
            <a:extLst>
              <a:ext uri="{FF2B5EF4-FFF2-40B4-BE49-F238E27FC236}">
                <a16:creationId xmlns:a16="http://schemas.microsoft.com/office/drawing/2014/main" id="{D7739253-F813-5849-A726-E31DBB4B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67622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9E7D9C19-CE82-AB4E-9808-346993F611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ACACDDFF-8F8A-B14D-8A2E-B5020CF12640}"/>
              </a:ext>
            </a:extLst>
          </p:cNvPr>
          <p:cNvSpPr txBox="1"/>
          <p:nvPr userDrawn="1"/>
        </p:nvSpPr>
        <p:spPr>
          <a:xfrm>
            <a:off x="1860670" y="3071115"/>
            <a:ext cx="7800340" cy="1301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59435">
              <a:lnSpc>
                <a:spcPct val="100000"/>
              </a:lnSpc>
              <a:spcBef>
                <a:spcPts val="90"/>
              </a:spcBef>
            </a:pP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”Med </a:t>
            </a:r>
            <a:r>
              <a:rPr sz="2800" dirty="0">
                <a:solidFill>
                  <a:srgbClr val="231F20"/>
                </a:solidFill>
                <a:latin typeface="Baskerville"/>
                <a:cs typeface="Baskerville"/>
              </a:rPr>
              <a:t>kundernas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utmaningar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möjligheter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i 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fokus, </a:t>
            </a:r>
            <a:r>
              <a:rPr sz="2800" spc="-30" dirty="0">
                <a:solidFill>
                  <a:srgbClr val="231F20"/>
                </a:solidFill>
                <a:latin typeface="Baskerville"/>
                <a:cs typeface="Baskerville"/>
              </a:rPr>
              <a:t>förbättrar,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förändrar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förenklar vi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för </a:t>
            </a:r>
            <a:r>
              <a:rPr sz="2800" spc="-15" dirty="0">
                <a:solidFill>
                  <a:srgbClr val="231F20"/>
                </a:solidFill>
                <a:latin typeface="Baskerville"/>
                <a:cs typeface="Baskerville"/>
              </a:rPr>
              <a:t>att</a:t>
            </a:r>
            <a:r>
              <a:rPr sz="2800" spc="75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Baskerville"/>
                <a:cs typeface="Baskerville"/>
              </a:rPr>
              <a:t>våra</a:t>
            </a:r>
            <a:endParaRPr sz="2800" dirty="0">
              <a:latin typeface="Baskerville"/>
              <a:cs typeface="Baskerville"/>
            </a:endParaRPr>
          </a:p>
          <a:p>
            <a:pPr marL="1350645">
              <a:lnSpc>
                <a:spcPts val="3340"/>
              </a:lnSpc>
            </a:pPr>
            <a:r>
              <a:rPr sz="2800" spc="-10" dirty="0">
                <a:solidFill>
                  <a:srgbClr val="231F20"/>
                </a:solidFill>
                <a:latin typeface="Baskerville"/>
                <a:cs typeface="Baskerville"/>
              </a:rPr>
              <a:t>kunder ska </a:t>
            </a:r>
            <a:r>
              <a:rPr sz="2800" spc="-20" dirty="0">
                <a:solidFill>
                  <a:srgbClr val="231F20"/>
                </a:solidFill>
                <a:latin typeface="Baskerville"/>
                <a:cs typeface="Baskerville"/>
              </a:rPr>
              <a:t>lyckas </a:t>
            </a:r>
            <a:r>
              <a:rPr sz="2800" spc="-5" dirty="0">
                <a:solidFill>
                  <a:srgbClr val="231F20"/>
                </a:solidFill>
                <a:latin typeface="Baskerville"/>
                <a:cs typeface="Baskerville"/>
              </a:rPr>
              <a:t>i en digital</a:t>
            </a:r>
            <a:r>
              <a:rPr sz="2800" spc="1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2800" spc="-15" dirty="0">
                <a:solidFill>
                  <a:srgbClr val="231F20"/>
                </a:solidFill>
                <a:latin typeface="Baskerville"/>
                <a:cs typeface="Baskerville"/>
              </a:rPr>
              <a:t>värld.</a:t>
            </a:r>
            <a:r>
              <a:rPr sz="2800" spc="-15" dirty="0">
                <a:solidFill>
                  <a:srgbClr val="231F20"/>
                </a:solidFill>
                <a:latin typeface="Baskerville Poster PT"/>
                <a:cs typeface="Baskerville Poster PT"/>
              </a:rPr>
              <a:t>”</a:t>
            </a:r>
            <a:endParaRPr sz="2800" dirty="0">
              <a:latin typeface="Baskerville Poster PT"/>
              <a:cs typeface="Baskerville Poster PT"/>
            </a:endParaRPr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F45DC629-7E19-484D-9105-6B432CD8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0413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50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35AAC52E-D6DC-F44C-989E-2B11555E57CB}"/>
              </a:ext>
            </a:extLst>
          </p:cNvPr>
          <p:cNvSpPr/>
          <p:nvPr userDrawn="1"/>
        </p:nvSpPr>
        <p:spPr>
          <a:xfrm>
            <a:off x="4788001" y="0"/>
            <a:ext cx="6479436" cy="6479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73EB2F5B-CA70-8C4A-9DCE-71B3BD511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5770" y="1029971"/>
            <a:ext cx="4542155" cy="229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3175" algn="ctr">
              <a:lnSpc>
                <a:spcPts val="3600"/>
              </a:lnSpc>
              <a:spcBef>
                <a:spcPts val="100"/>
              </a:spcBef>
            </a:pP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”Med </a:t>
            </a:r>
            <a:r>
              <a:rPr sz="2850" b="0" spc="15" dirty="0">
                <a:solidFill>
                  <a:srgbClr val="231F20"/>
                </a:solidFill>
                <a:latin typeface="Baskerville"/>
                <a:cs typeface="Baskerville"/>
              </a:rPr>
              <a:t>kundernas utmaningar  </a:t>
            </a:r>
            <a:r>
              <a:rPr sz="2850" b="0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möjligheter i </a:t>
            </a:r>
            <a:r>
              <a:rPr sz="2850" b="0" spc="-5" dirty="0">
                <a:solidFill>
                  <a:srgbClr val="231F20"/>
                </a:solidFill>
                <a:latin typeface="Baskerville"/>
                <a:cs typeface="Baskerville"/>
              </a:rPr>
              <a:t>fokus,  </a:t>
            </a:r>
            <a:r>
              <a:rPr sz="2850" b="0" spc="-20" dirty="0">
                <a:solidFill>
                  <a:srgbClr val="231F20"/>
                </a:solidFill>
                <a:latin typeface="Baskerville"/>
                <a:cs typeface="Baskerville"/>
              </a:rPr>
              <a:t>förbättrar, </a:t>
            </a: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förändrar </a:t>
            </a:r>
            <a:r>
              <a:rPr sz="2850" b="0" dirty="0">
                <a:solidFill>
                  <a:srgbClr val="231F20"/>
                </a:solidFill>
                <a:latin typeface="Baskerville"/>
                <a:cs typeface="Baskerville"/>
              </a:rPr>
              <a:t>och 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förenklar vi </a:t>
            </a: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för </a:t>
            </a:r>
            <a:r>
              <a:rPr sz="2850" b="0" dirty="0">
                <a:solidFill>
                  <a:srgbClr val="231F20"/>
                </a:solidFill>
                <a:latin typeface="Baskerville"/>
                <a:cs typeface="Baskerville"/>
              </a:rPr>
              <a:t>att våra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kunder  ska </a:t>
            </a:r>
            <a:r>
              <a:rPr sz="2850" b="0" spc="-5" dirty="0">
                <a:solidFill>
                  <a:srgbClr val="231F20"/>
                </a:solidFill>
                <a:latin typeface="Baskerville"/>
                <a:cs typeface="Baskerville"/>
              </a:rPr>
              <a:t>lyckas </a:t>
            </a:r>
            <a:r>
              <a:rPr sz="2850" b="0" spc="5" dirty="0">
                <a:solidFill>
                  <a:srgbClr val="231F20"/>
                </a:solidFill>
                <a:latin typeface="Baskerville"/>
                <a:cs typeface="Baskerville"/>
              </a:rPr>
              <a:t>i </a:t>
            </a:r>
            <a:r>
              <a:rPr sz="2850" b="0" spc="10" dirty="0">
                <a:solidFill>
                  <a:srgbClr val="231F20"/>
                </a:solidFill>
                <a:latin typeface="Baskerville"/>
                <a:cs typeface="Baskerville"/>
              </a:rPr>
              <a:t>en digital</a:t>
            </a:r>
            <a:r>
              <a:rPr sz="2850" b="0" spc="-2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2850" b="0" spc="-5" dirty="0">
                <a:solidFill>
                  <a:srgbClr val="231F20"/>
                </a:solidFill>
                <a:latin typeface="Baskerville"/>
                <a:cs typeface="Baskerville"/>
              </a:rPr>
              <a:t>värld.”</a:t>
            </a:r>
            <a:endParaRPr sz="2850" dirty="0">
              <a:latin typeface="Baskerville"/>
              <a:cs typeface="Baskerville"/>
            </a:endParaRP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8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C36975FE-0550-194C-BD38-D349ACC1F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9806" y="1273013"/>
            <a:ext cx="5281295" cy="2747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90980" algn="r">
              <a:lnSpc>
                <a:spcPct val="100600"/>
              </a:lnSpc>
              <a:spcBef>
                <a:spcPts val="95"/>
              </a:spcBef>
            </a:pPr>
            <a:r>
              <a:rPr sz="3550" b="0" spc="-30" dirty="0">
                <a:latin typeface="Baskerville"/>
                <a:cs typeface="Baskerville"/>
              </a:rPr>
              <a:t>”På </a:t>
            </a:r>
            <a:r>
              <a:rPr sz="3550" b="0" spc="5" dirty="0">
                <a:latin typeface="Baskerville"/>
                <a:cs typeface="Baskerville"/>
              </a:rPr>
              <a:t>Headlight</a:t>
            </a:r>
            <a:r>
              <a:rPr sz="3550" b="0" spc="-20" dirty="0">
                <a:latin typeface="Baskerville"/>
                <a:cs typeface="Baskerville"/>
              </a:rPr>
              <a:t> </a:t>
            </a:r>
            <a:r>
              <a:rPr sz="3550" b="0" spc="5" dirty="0">
                <a:latin typeface="Baskerville"/>
                <a:cs typeface="Baskerville"/>
              </a:rPr>
              <a:t>har</a:t>
            </a:r>
            <a:r>
              <a:rPr sz="3550" b="0" spc="-2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vi  </a:t>
            </a:r>
            <a:r>
              <a:rPr sz="3550" b="0" spc="-5" dirty="0">
                <a:latin typeface="Baskerville"/>
                <a:cs typeface="Baskerville"/>
              </a:rPr>
              <a:t>kompetens, </a:t>
            </a:r>
            <a:r>
              <a:rPr sz="3550" b="0" spc="10" dirty="0">
                <a:latin typeface="Baskerville"/>
                <a:cs typeface="Baskerville"/>
              </a:rPr>
              <a:t>engagemang</a:t>
            </a:r>
            <a:r>
              <a:rPr sz="3550" b="0" spc="-5" dirty="0">
                <a:latin typeface="Baskerville"/>
                <a:cs typeface="Baskerville"/>
              </a:rPr>
              <a:t> och </a:t>
            </a:r>
            <a:r>
              <a:rPr sz="3550" b="0" spc="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närhet; </a:t>
            </a:r>
            <a:r>
              <a:rPr sz="3550" b="0" spc="5" dirty="0">
                <a:latin typeface="Baskerville"/>
                <a:cs typeface="Baskerville"/>
              </a:rPr>
              <a:t>det som </a:t>
            </a:r>
            <a:r>
              <a:rPr sz="3550" b="0" spc="-20" dirty="0">
                <a:latin typeface="Baskerville"/>
                <a:cs typeface="Baskerville"/>
              </a:rPr>
              <a:t>krävs </a:t>
            </a:r>
            <a:r>
              <a:rPr sz="3550" b="0" spc="5" dirty="0">
                <a:latin typeface="Baskerville"/>
                <a:cs typeface="Baskerville"/>
              </a:rPr>
              <a:t>för</a:t>
            </a:r>
            <a:r>
              <a:rPr sz="3550" b="0" dirty="0">
                <a:latin typeface="Baskerville"/>
                <a:cs typeface="Baskerville"/>
              </a:rPr>
              <a:t> </a:t>
            </a:r>
            <a:r>
              <a:rPr sz="3550" b="0" spc="-5" dirty="0">
                <a:latin typeface="Baskerville"/>
                <a:cs typeface="Baskerville"/>
              </a:rPr>
              <a:t>att </a:t>
            </a:r>
            <a:r>
              <a:rPr sz="3550" b="0" spc="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utveckla </a:t>
            </a:r>
            <a:r>
              <a:rPr sz="3550" b="0" spc="5" dirty="0">
                <a:latin typeface="Baskerville"/>
                <a:cs typeface="Baskerville"/>
              </a:rPr>
              <a:t>idéer till</a:t>
            </a:r>
            <a:r>
              <a:rPr sz="3550" b="0" spc="-45" dirty="0">
                <a:latin typeface="Baskerville"/>
                <a:cs typeface="Baskerville"/>
              </a:rPr>
              <a:t> </a:t>
            </a:r>
            <a:r>
              <a:rPr sz="3550" b="0" dirty="0">
                <a:latin typeface="Baskerville"/>
                <a:cs typeface="Baskerville"/>
              </a:rPr>
              <a:t>smarta</a:t>
            </a:r>
            <a:endParaRPr sz="3550">
              <a:latin typeface="Baskerville"/>
              <a:cs typeface="Baskerville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3550" b="0" spc="5" dirty="0">
                <a:latin typeface="Baskerville"/>
                <a:cs typeface="Baskerville"/>
              </a:rPr>
              <a:t>lösnin</a:t>
            </a:r>
            <a:r>
              <a:rPr sz="3550" b="0" spc="40" dirty="0">
                <a:latin typeface="Baskerville"/>
                <a:cs typeface="Baskerville"/>
              </a:rPr>
              <a:t>g</a:t>
            </a:r>
            <a:r>
              <a:rPr sz="3550" b="0" spc="5" dirty="0">
                <a:latin typeface="Baskerville"/>
                <a:cs typeface="Baskerville"/>
              </a:rPr>
              <a:t>a</a:t>
            </a:r>
            <a:r>
              <a:rPr sz="3550" b="0" spc="-365" dirty="0">
                <a:latin typeface="Baskerville"/>
                <a:cs typeface="Baskerville"/>
              </a:rPr>
              <a:t>r</a:t>
            </a:r>
            <a:r>
              <a:rPr sz="3550" b="0" spc="5" dirty="0">
                <a:latin typeface="Baskerville"/>
                <a:cs typeface="Baskerville"/>
              </a:rPr>
              <a:t>.”</a:t>
            </a:r>
            <a:endParaRPr sz="3550">
              <a:latin typeface="Baskerville"/>
              <a:cs typeface="Baskerville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F305821-2B3C-A148-B1C2-50706C368D8D}"/>
              </a:ext>
            </a:extLst>
          </p:cNvPr>
          <p:cNvSpPr/>
          <p:nvPr userDrawn="1"/>
        </p:nvSpPr>
        <p:spPr>
          <a:xfrm>
            <a:off x="0" y="0"/>
            <a:ext cx="6374966" cy="6479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35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62B6E932-CC37-2A4A-A94F-E36E18A738E7}"/>
              </a:ext>
            </a:extLst>
          </p:cNvPr>
          <p:cNvSpPr/>
          <p:nvPr userDrawn="1"/>
        </p:nvSpPr>
        <p:spPr>
          <a:xfrm>
            <a:off x="5971235" y="0"/>
            <a:ext cx="5548744" cy="6479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1332D1B-9501-9043-B792-3BC1B4FA2E39}"/>
              </a:ext>
            </a:extLst>
          </p:cNvPr>
          <p:cNvSpPr txBox="1"/>
          <p:nvPr userDrawn="1"/>
        </p:nvSpPr>
        <p:spPr>
          <a:xfrm>
            <a:off x="1961292" y="1924449"/>
            <a:ext cx="4084320" cy="3051810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700"/>
              </a:spcBef>
            </a:pPr>
            <a:r>
              <a:rPr sz="240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Kompetens</a:t>
            </a:r>
            <a:endParaRPr sz="2400" dirty="0">
              <a:latin typeface="Baskerville"/>
              <a:cs typeface="Baskerville"/>
            </a:endParaRPr>
          </a:p>
          <a:p>
            <a:pPr marL="890905" marR="885190" indent="1270" algn="ctr">
              <a:lnSpc>
                <a:spcPct val="100000"/>
              </a:lnSpc>
              <a:spcBef>
                <a:spcPts val="935"/>
              </a:spcBef>
            </a:pP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Kompetenta och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engagerade 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konsulter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är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vår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främsta</a:t>
            </a:r>
            <a:r>
              <a:rPr sz="1400" spc="-50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tillgång.</a:t>
            </a:r>
            <a:endParaRPr sz="1400" dirty="0">
              <a:latin typeface="Baskerville"/>
              <a:cs typeface="Baskerville"/>
            </a:endParaRPr>
          </a:p>
          <a:p>
            <a:pPr algn="ctr">
              <a:lnSpc>
                <a:spcPct val="100000"/>
              </a:lnSpc>
              <a:spcBef>
                <a:spcPts val="1330"/>
              </a:spcBef>
            </a:pPr>
            <a:r>
              <a:rPr sz="240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Närhet</a:t>
            </a:r>
            <a:endParaRPr sz="2400" dirty="0">
              <a:latin typeface="Baskerville"/>
              <a:cs typeface="Baskerville"/>
            </a:endParaRPr>
          </a:p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1400" spc="-30" dirty="0">
                <a:solidFill>
                  <a:srgbClr val="FFFFFF"/>
                </a:solidFill>
                <a:latin typeface="Baskerville"/>
                <a:cs typeface="Baskerville"/>
              </a:rPr>
              <a:t>Vi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utgår alltid ifrån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kundens </a:t>
            </a: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behov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och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utmaningar.</a:t>
            </a:r>
            <a:endParaRPr sz="1400" dirty="0">
              <a:latin typeface="Baskerville"/>
              <a:cs typeface="Baskerville"/>
            </a:endParaRPr>
          </a:p>
          <a:p>
            <a:pPr marL="1905" algn="ctr">
              <a:lnSpc>
                <a:spcPct val="100000"/>
              </a:lnSpc>
              <a:spcBef>
                <a:spcPts val="1050"/>
              </a:spcBef>
            </a:pPr>
            <a:r>
              <a:rPr sz="240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Inspiration</a:t>
            </a:r>
            <a:endParaRPr sz="2400" dirty="0">
              <a:latin typeface="Baskerville"/>
              <a:cs typeface="Baskerville"/>
            </a:endParaRPr>
          </a:p>
          <a:p>
            <a:pPr marL="12700" marR="5080" algn="ctr">
              <a:lnSpc>
                <a:spcPct val="100000"/>
              </a:lnSpc>
              <a:spcBef>
                <a:spcPts val="935"/>
              </a:spcBef>
            </a:pP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Inspiration handlar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om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att vi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alltid 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strävar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efter </a:t>
            </a: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att </a:t>
            </a:r>
            <a:r>
              <a:rPr sz="1400" spc="-5" dirty="0">
                <a:solidFill>
                  <a:srgbClr val="FFFFFF"/>
                </a:solidFill>
                <a:latin typeface="Baskerville"/>
                <a:cs typeface="Baskerville"/>
              </a:rPr>
              <a:t>vända  våra kunders </a:t>
            </a:r>
            <a:r>
              <a:rPr sz="1400" dirty="0">
                <a:solidFill>
                  <a:srgbClr val="FFFFFF"/>
                </a:solidFill>
                <a:latin typeface="Baskerville"/>
                <a:cs typeface="Baskerville"/>
              </a:rPr>
              <a:t>utmaningar till </a:t>
            </a:r>
            <a:r>
              <a:rPr sz="1400" spc="-10" dirty="0">
                <a:solidFill>
                  <a:srgbClr val="FFFFFF"/>
                </a:solidFill>
                <a:latin typeface="Baskerville"/>
                <a:cs typeface="Baskerville"/>
              </a:rPr>
              <a:t>innovativa</a:t>
            </a:r>
            <a:r>
              <a:rPr sz="1400" spc="-15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Baskerville"/>
                <a:cs typeface="Baskerville"/>
              </a:rPr>
              <a:t>idéer.</a:t>
            </a:r>
            <a:endParaRPr sz="1400" dirty="0">
              <a:latin typeface="Baskerville"/>
              <a:cs typeface="Baskerville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8EA6B0F-B370-6249-B5CE-B0D79B6AF62F}"/>
              </a:ext>
            </a:extLst>
          </p:cNvPr>
          <p:cNvSpPr/>
          <p:nvPr userDrawn="1"/>
        </p:nvSpPr>
        <p:spPr>
          <a:xfrm>
            <a:off x="4058857" y="1578999"/>
            <a:ext cx="0" cy="317500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7195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67BA61F-DE35-7343-BF40-7D7021506256}"/>
              </a:ext>
            </a:extLst>
          </p:cNvPr>
          <p:cNvSpPr/>
          <p:nvPr userDrawn="1"/>
        </p:nvSpPr>
        <p:spPr>
          <a:xfrm>
            <a:off x="3946983" y="1503593"/>
            <a:ext cx="224154" cy="120650"/>
          </a:xfrm>
          <a:custGeom>
            <a:avLst/>
            <a:gdLst/>
            <a:ahLst/>
            <a:cxnLst/>
            <a:rect l="l" t="t" r="r" b="b"/>
            <a:pathLst>
              <a:path w="224154" h="120650">
                <a:moveTo>
                  <a:pt x="111874" y="0"/>
                </a:moveTo>
                <a:lnTo>
                  <a:pt x="0" y="120332"/>
                </a:lnTo>
                <a:lnTo>
                  <a:pt x="223748" y="120332"/>
                </a:lnTo>
                <a:lnTo>
                  <a:pt x="111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0871301A-5272-3040-941A-BB5B0A1E6960}"/>
              </a:ext>
            </a:extLst>
          </p:cNvPr>
          <p:cNvSpPr/>
          <p:nvPr userDrawn="1"/>
        </p:nvSpPr>
        <p:spPr>
          <a:xfrm>
            <a:off x="3946983" y="1851263"/>
            <a:ext cx="224154" cy="120650"/>
          </a:xfrm>
          <a:custGeom>
            <a:avLst/>
            <a:gdLst/>
            <a:ahLst/>
            <a:cxnLst/>
            <a:rect l="l" t="t" r="r" b="b"/>
            <a:pathLst>
              <a:path w="224154" h="120650">
                <a:moveTo>
                  <a:pt x="223748" y="0"/>
                </a:moveTo>
                <a:lnTo>
                  <a:pt x="0" y="0"/>
                </a:lnTo>
                <a:lnTo>
                  <a:pt x="111874" y="120332"/>
                </a:lnTo>
                <a:lnTo>
                  <a:pt x="2237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512B1D2-5F62-FD4C-B47D-7DD0A03D7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9725" y="674674"/>
            <a:ext cx="431673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45" dirty="0">
                <a:latin typeface="Baskerville"/>
                <a:cs typeface="Baskerville"/>
              </a:rPr>
              <a:t>VÅRA</a:t>
            </a:r>
            <a:r>
              <a:rPr sz="3100" b="0" spc="260" dirty="0">
                <a:latin typeface="Baskerville"/>
                <a:cs typeface="Baskerville"/>
              </a:rPr>
              <a:t> </a:t>
            </a:r>
            <a:r>
              <a:rPr sz="3100" b="0" spc="140" dirty="0">
                <a:latin typeface="Baskerville"/>
                <a:cs typeface="Baskerville"/>
              </a:rPr>
              <a:t>KÄRNVÄRDEN</a:t>
            </a:r>
            <a:endParaRPr sz="31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182651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2AD965AC-6F4A-0040-8C58-5921BA7D6FA1}"/>
              </a:ext>
            </a:extLst>
          </p:cNvPr>
          <p:cNvSpPr txBox="1"/>
          <p:nvPr userDrawn="1"/>
        </p:nvSpPr>
        <p:spPr>
          <a:xfrm>
            <a:off x="1421985" y="1788317"/>
            <a:ext cx="1880235" cy="2013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Coachning</a:t>
            </a:r>
            <a:endParaRPr sz="1700" dirty="0">
              <a:latin typeface="Baskerville"/>
              <a:cs typeface="Baskerville"/>
            </a:endParaRPr>
          </a:p>
          <a:p>
            <a:pPr marL="12700" marR="506730">
              <a:lnSpc>
                <a:spcPct val="166900"/>
              </a:lnSpc>
              <a:spcBef>
                <a:spcPts val="5"/>
              </a:spcBef>
            </a:pPr>
            <a:r>
              <a:rPr sz="1700" spc="35" dirty="0">
                <a:solidFill>
                  <a:srgbClr val="231F20"/>
                </a:solidFill>
                <a:latin typeface="Baskerville"/>
                <a:cs typeface="Baskerville"/>
              </a:rPr>
              <a:t>Interimchef  </a:t>
            </a:r>
            <a:r>
              <a:rPr sz="1700" spc="70" dirty="0">
                <a:solidFill>
                  <a:srgbClr val="231F20"/>
                </a:solidFill>
                <a:latin typeface="Baskerville"/>
                <a:cs typeface="Baskerville"/>
              </a:rPr>
              <a:t>P</a:t>
            </a: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r</a:t>
            </a:r>
            <a:r>
              <a:rPr sz="1700" spc="20" dirty="0">
                <a:solidFill>
                  <a:srgbClr val="231F20"/>
                </a:solidFill>
                <a:latin typeface="Baskerville"/>
                <a:cs typeface="Baskerville"/>
              </a:rPr>
              <a:t>o</a:t>
            </a:r>
            <a:r>
              <a:rPr sz="1700" spc="25" dirty="0">
                <a:solidFill>
                  <a:srgbClr val="231F20"/>
                </a:solidFill>
                <a:latin typeface="Baskerville"/>
                <a:cs typeface="Baskerville"/>
              </a:rPr>
              <a:t>j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e</a:t>
            </a:r>
            <a:r>
              <a:rPr sz="1700" spc="55" dirty="0">
                <a:solidFill>
                  <a:srgbClr val="231F20"/>
                </a:solidFill>
                <a:latin typeface="Baskerville"/>
                <a:cs typeface="Baskerville"/>
              </a:rPr>
              <a:t>k</a:t>
            </a:r>
            <a:r>
              <a:rPr sz="1700" spc="90" dirty="0">
                <a:solidFill>
                  <a:srgbClr val="231F20"/>
                </a:solidFill>
                <a:latin typeface="Baskerville"/>
                <a:cs typeface="Baskerville"/>
              </a:rPr>
              <a:t>t</a:t>
            </a:r>
            <a:r>
              <a:rPr sz="1700" spc="20" dirty="0">
                <a:solidFill>
                  <a:srgbClr val="231F20"/>
                </a:solidFill>
                <a:latin typeface="Baskerville"/>
                <a:cs typeface="Baskerville"/>
              </a:rPr>
              <a:t>l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e</a:t>
            </a:r>
            <a:r>
              <a:rPr sz="1700" spc="75" dirty="0">
                <a:solidFill>
                  <a:srgbClr val="231F20"/>
                </a:solidFill>
                <a:latin typeface="Baskerville"/>
                <a:cs typeface="Baskerville"/>
              </a:rPr>
              <a:t>dn</a:t>
            </a:r>
            <a:r>
              <a:rPr sz="1700" spc="65" dirty="0">
                <a:solidFill>
                  <a:srgbClr val="231F20"/>
                </a:solidFill>
                <a:latin typeface="Baskerville"/>
                <a:cs typeface="Baskerville"/>
              </a:rPr>
              <a:t>i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g</a:t>
            </a:r>
            <a:endParaRPr sz="1700" dirty="0">
              <a:latin typeface="Baskerville"/>
              <a:cs typeface="Baskerville"/>
            </a:endParaRPr>
          </a:p>
          <a:p>
            <a:pPr marL="12700" marR="5080">
              <a:lnSpc>
                <a:spcPct val="166900"/>
              </a:lnSpc>
            </a:pPr>
            <a:r>
              <a:rPr sz="1700" spc="15" dirty="0">
                <a:solidFill>
                  <a:srgbClr val="231F20"/>
                </a:solidFill>
                <a:latin typeface="Baskerville"/>
                <a:cs typeface="Baskerville"/>
              </a:rPr>
              <a:t>F</a:t>
            </a:r>
            <a:r>
              <a:rPr sz="1700" spc="10" dirty="0">
                <a:solidFill>
                  <a:srgbClr val="231F20"/>
                </a:solidFill>
                <a:latin typeface="Baskerville"/>
                <a:cs typeface="Baskerville"/>
              </a:rPr>
              <a:t>ö</a:t>
            </a:r>
            <a:r>
              <a:rPr sz="1700" spc="100" dirty="0">
                <a:solidFill>
                  <a:srgbClr val="231F20"/>
                </a:solidFill>
                <a:latin typeface="Baskerville"/>
                <a:cs typeface="Baskerville"/>
              </a:rPr>
              <a:t>r</a:t>
            </a: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v</a:t>
            </a:r>
            <a:r>
              <a:rPr sz="1700" spc="80" dirty="0">
                <a:solidFill>
                  <a:srgbClr val="231F20"/>
                </a:solidFill>
                <a:latin typeface="Baskerville"/>
                <a:cs typeface="Baskerville"/>
              </a:rPr>
              <a:t>a</a:t>
            </a:r>
            <a:r>
              <a:rPr sz="1700" spc="15" dirty="0">
                <a:solidFill>
                  <a:srgbClr val="231F20"/>
                </a:solidFill>
                <a:latin typeface="Baskerville"/>
                <a:cs typeface="Baskerville"/>
              </a:rPr>
              <a:t>l</a:t>
            </a:r>
            <a:r>
              <a:rPr sz="1700" spc="75" dirty="0">
                <a:solidFill>
                  <a:srgbClr val="231F20"/>
                </a:solidFill>
                <a:latin typeface="Baskerville"/>
                <a:cs typeface="Baskerville"/>
              </a:rPr>
              <a:t>tn</a:t>
            </a:r>
            <a:r>
              <a:rPr sz="1700" spc="65" dirty="0">
                <a:solidFill>
                  <a:srgbClr val="231F20"/>
                </a:solidFill>
                <a:latin typeface="Baskerville"/>
                <a:cs typeface="Baskerville"/>
              </a:rPr>
              <a:t>i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70" dirty="0">
                <a:solidFill>
                  <a:srgbClr val="231F20"/>
                </a:solidFill>
                <a:latin typeface="Baskerville"/>
                <a:cs typeface="Baskerville"/>
              </a:rPr>
              <a:t>g</a:t>
            </a:r>
            <a:r>
              <a:rPr sz="1700" spc="55" dirty="0">
                <a:solidFill>
                  <a:srgbClr val="231F20"/>
                </a:solidFill>
                <a:latin typeface="Baskerville"/>
                <a:cs typeface="Baskerville"/>
              </a:rPr>
              <a:t>s</a:t>
            </a:r>
            <a:r>
              <a:rPr sz="1700" spc="20" dirty="0">
                <a:solidFill>
                  <a:srgbClr val="231F20"/>
                </a:solidFill>
                <a:latin typeface="Baskerville"/>
                <a:cs typeface="Baskerville"/>
              </a:rPr>
              <a:t>l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e</a:t>
            </a:r>
            <a:r>
              <a:rPr sz="1700" spc="70" dirty="0">
                <a:solidFill>
                  <a:srgbClr val="231F20"/>
                </a:solidFill>
                <a:latin typeface="Baskerville"/>
                <a:cs typeface="Baskerville"/>
              </a:rPr>
              <a:t>d</a:t>
            </a:r>
            <a:r>
              <a:rPr sz="1700" spc="75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65" dirty="0">
                <a:solidFill>
                  <a:srgbClr val="231F20"/>
                </a:solidFill>
                <a:latin typeface="Baskerville"/>
                <a:cs typeface="Baskerville"/>
              </a:rPr>
              <a:t>i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n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g  </a:t>
            </a:r>
            <a:r>
              <a:rPr sz="1700" spc="35" dirty="0">
                <a:solidFill>
                  <a:srgbClr val="231F20"/>
                </a:solidFill>
                <a:latin typeface="Baskerville"/>
                <a:cs typeface="Baskerville"/>
              </a:rPr>
              <a:t>Testledning</a:t>
            </a:r>
            <a:endParaRPr sz="1700" dirty="0">
              <a:latin typeface="Baskerville"/>
              <a:cs typeface="Baskerville"/>
            </a:endParaRPr>
          </a:p>
        </p:txBody>
      </p:sp>
      <p:grpSp>
        <p:nvGrpSpPr>
          <p:cNvPr id="15" name="Grupp 14">
            <a:extLst>
              <a:ext uri="{FF2B5EF4-FFF2-40B4-BE49-F238E27FC236}">
                <a16:creationId xmlns:a16="http://schemas.microsoft.com/office/drawing/2014/main" id="{75A46AFB-834D-9D43-A4F5-5E339DC830BE}"/>
              </a:ext>
            </a:extLst>
          </p:cNvPr>
          <p:cNvGrpSpPr/>
          <p:nvPr userDrawn="1"/>
        </p:nvGrpSpPr>
        <p:grpSpPr>
          <a:xfrm>
            <a:off x="5481414" y="-3315"/>
            <a:ext cx="4570636" cy="6488274"/>
            <a:chOff x="5481414" y="-3315"/>
            <a:chExt cx="4570636" cy="6488274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0A8FB564-0CB1-E24E-B2F4-4D85F6510967}"/>
                </a:ext>
              </a:extLst>
            </p:cNvPr>
            <p:cNvSpPr/>
            <p:nvPr/>
          </p:nvSpPr>
          <p:spPr>
            <a:xfrm>
              <a:off x="7816850" y="5651204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42C87A5D-4280-1A45-9B15-F6034B006290}"/>
                </a:ext>
              </a:extLst>
            </p:cNvPr>
            <p:cNvSpPr/>
            <p:nvPr/>
          </p:nvSpPr>
          <p:spPr>
            <a:xfrm>
              <a:off x="7511123" y="5380221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4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787D70D7-CF43-744A-AB7A-6F16EFA8DB0F}"/>
                </a:ext>
              </a:extLst>
            </p:cNvPr>
            <p:cNvSpPr/>
            <p:nvPr/>
          </p:nvSpPr>
          <p:spPr>
            <a:xfrm>
              <a:off x="9798050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545C62E9-63DD-7A4F-BA86-A93333E19BB2}"/>
                </a:ext>
              </a:extLst>
            </p:cNvPr>
            <p:cNvSpPr/>
            <p:nvPr/>
          </p:nvSpPr>
          <p:spPr>
            <a:xfrm>
              <a:off x="8718890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0">
              <a:extLst>
                <a:ext uri="{FF2B5EF4-FFF2-40B4-BE49-F238E27FC236}">
                  <a16:creationId xmlns:a16="http://schemas.microsoft.com/office/drawing/2014/main" id="{BE79A04F-3B1A-E841-8356-A09CAC273E38}"/>
                </a:ext>
              </a:extLst>
            </p:cNvPr>
            <p:cNvSpPr/>
            <p:nvPr/>
          </p:nvSpPr>
          <p:spPr>
            <a:xfrm>
              <a:off x="6560572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7888D545-5FCD-0546-B1EE-6D6CDEEDC4B7}"/>
                </a:ext>
              </a:extLst>
            </p:cNvPr>
            <p:cNvSpPr/>
            <p:nvPr/>
          </p:nvSpPr>
          <p:spPr>
            <a:xfrm>
              <a:off x="7639732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1CB8C6E4-6B1F-EB4B-98F8-E513747DCFB6}"/>
                </a:ext>
              </a:extLst>
            </p:cNvPr>
            <p:cNvSpPr/>
            <p:nvPr/>
          </p:nvSpPr>
          <p:spPr>
            <a:xfrm>
              <a:off x="5481414" y="-3315"/>
              <a:ext cx="254000" cy="553085"/>
            </a:xfrm>
            <a:custGeom>
              <a:avLst/>
              <a:gdLst/>
              <a:ahLst/>
              <a:cxnLst/>
              <a:rect l="l" t="t" r="r" b="b"/>
              <a:pathLst>
                <a:path w="254000" h="553085">
                  <a:moveTo>
                    <a:pt x="0" y="553006"/>
                  </a:moveTo>
                  <a:lnTo>
                    <a:pt x="254000" y="553006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553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81963D06-F937-DD4C-B116-1FFC9312BE0B}"/>
                </a:ext>
              </a:extLst>
            </p:cNvPr>
            <p:cNvSpPr/>
            <p:nvPr/>
          </p:nvSpPr>
          <p:spPr>
            <a:xfrm>
              <a:off x="9322755" y="1215854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91333BE1-797A-154A-9122-75AE9AEE05DB}"/>
                </a:ext>
              </a:extLst>
            </p:cNvPr>
            <p:cNvSpPr/>
            <p:nvPr/>
          </p:nvSpPr>
          <p:spPr>
            <a:xfrm>
              <a:off x="9017028" y="934089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FC2D0E51-D809-FF4E-A238-C3037F08F3C1}"/>
                </a:ext>
              </a:extLst>
            </p:cNvPr>
            <p:cNvSpPr/>
            <p:nvPr/>
          </p:nvSpPr>
          <p:spPr>
            <a:xfrm>
              <a:off x="7140115" y="1219398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E490D68A-A983-194A-9C52-8F38501CAE64}"/>
                </a:ext>
              </a:extLst>
            </p:cNvPr>
            <p:cNvSpPr/>
            <p:nvPr/>
          </p:nvSpPr>
          <p:spPr>
            <a:xfrm>
              <a:off x="6834388" y="937633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E61A5E81-F2D8-1944-88A9-E43EA7DBB4F3}"/>
                </a:ext>
              </a:extLst>
            </p:cNvPr>
            <p:cNvSpPr/>
            <p:nvPr/>
          </p:nvSpPr>
          <p:spPr>
            <a:xfrm>
              <a:off x="8231435" y="1219398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E19F1316-C080-3042-8D37-E038076231FB}"/>
                </a:ext>
              </a:extLst>
            </p:cNvPr>
            <p:cNvSpPr/>
            <p:nvPr/>
          </p:nvSpPr>
          <p:spPr>
            <a:xfrm>
              <a:off x="7925708" y="937633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7CB4639F-976F-364C-8CBC-BE5E45F55981}"/>
                </a:ext>
              </a:extLst>
            </p:cNvPr>
            <p:cNvSpPr/>
            <p:nvPr/>
          </p:nvSpPr>
          <p:spPr>
            <a:xfrm>
              <a:off x="6048796" y="1219398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5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0">
              <a:extLst>
                <a:ext uri="{FF2B5EF4-FFF2-40B4-BE49-F238E27FC236}">
                  <a16:creationId xmlns:a16="http://schemas.microsoft.com/office/drawing/2014/main" id="{9BC5C973-2492-BE41-B727-2BB477873376}"/>
                </a:ext>
              </a:extLst>
            </p:cNvPr>
            <p:cNvSpPr/>
            <p:nvPr/>
          </p:nvSpPr>
          <p:spPr>
            <a:xfrm>
              <a:off x="5743069" y="937633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1">
              <a:extLst>
                <a:ext uri="{FF2B5EF4-FFF2-40B4-BE49-F238E27FC236}">
                  <a16:creationId xmlns:a16="http://schemas.microsoft.com/office/drawing/2014/main" id="{0A0C5650-580A-9F4D-9361-ACEDE14B243A}"/>
                </a:ext>
              </a:extLst>
            </p:cNvPr>
            <p:cNvSpPr/>
            <p:nvPr/>
          </p:nvSpPr>
          <p:spPr>
            <a:xfrm>
              <a:off x="7791773" y="2700262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2">
              <a:extLst>
                <a:ext uri="{FF2B5EF4-FFF2-40B4-BE49-F238E27FC236}">
                  <a16:creationId xmlns:a16="http://schemas.microsoft.com/office/drawing/2014/main" id="{67D80FE8-8900-9749-BF98-63CC8A3E94B8}"/>
                </a:ext>
              </a:extLst>
            </p:cNvPr>
            <p:cNvSpPr/>
            <p:nvPr/>
          </p:nvSpPr>
          <p:spPr>
            <a:xfrm>
              <a:off x="7486046" y="2418496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3">
              <a:extLst>
                <a:ext uri="{FF2B5EF4-FFF2-40B4-BE49-F238E27FC236}">
                  <a16:creationId xmlns:a16="http://schemas.microsoft.com/office/drawing/2014/main" id="{F059DDC4-FE6F-2846-A0ED-B42A77684614}"/>
                </a:ext>
              </a:extLst>
            </p:cNvPr>
            <p:cNvSpPr/>
            <p:nvPr/>
          </p:nvSpPr>
          <p:spPr>
            <a:xfrm>
              <a:off x="8892592" y="2700262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4">
              <a:extLst>
                <a:ext uri="{FF2B5EF4-FFF2-40B4-BE49-F238E27FC236}">
                  <a16:creationId xmlns:a16="http://schemas.microsoft.com/office/drawing/2014/main" id="{AE56CCAE-DC12-C644-B27D-6A0D85F95200}"/>
                </a:ext>
              </a:extLst>
            </p:cNvPr>
            <p:cNvSpPr/>
            <p:nvPr/>
          </p:nvSpPr>
          <p:spPr>
            <a:xfrm>
              <a:off x="8586864" y="2418496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B8596F37-8973-0C47-839E-81A4B622CBB1}"/>
                </a:ext>
              </a:extLst>
            </p:cNvPr>
            <p:cNvSpPr/>
            <p:nvPr/>
          </p:nvSpPr>
          <p:spPr>
            <a:xfrm>
              <a:off x="6705968" y="2711057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1CAAE542-5BB4-B648-BEE0-54B1912D4A55}"/>
                </a:ext>
              </a:extLst>
            </p:cNvPr>
            <p:cNvSpPr/>
            <p:nvPr/>
          </p:nvSpPr>
          <p:spPr>
            <a:xfrm>
              <a:off x="6385224" y="2418496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5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7">
              <a:extLst>
                <a:ext uri="{FF2B5EF4-FFF2-40B4-BE49-F238E27FC236}">
                  <a16:creationId xmlns:a16="http://schemas.microsoft.com/office/drawing/2014/main" id="{CCE9F228-2F1E-984C-9D76-B37A6D38E318}"/>
                </a:ext>
              </a:extLst>
            </p:cNvPr>
            <p:cNvSpPr/>
            <p:nvPr/>
          </p:nvSpPr>
          <p:spPr>
            <a:xfrm>
              <a:off x="8345735" y="4181125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8">
              <a:extLst>
                <a:ext uri="{FF2B5EF4-FFF2-40B4-BE49-F238E27FC236}">
                  <a16:creationId xmlns:a16="http://schemas.microsoft.com/office/drawing/2014/main" id="{D6E81ED7-2AB5-124A-BE20-32FEE5FAA46E}"/>
                </a:ext>
              </a:extLst>
            </p:cNvPr>
            <p:cNvSpPr/>
            <p:nvPr/>
          </p:nvSpPr>
          <p:spPr>
            <a:xfrm>
              <a:off x="8040008" y="3899358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4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9">
              <a:extLst>
                <a:ext uri="{FF2B5EF4-FFF2-40B4-BE49-F238E27FC236}">
                  <a16:creationId xmlns:a16="http://schemas.microsoft.com/office/drawing/2014/main" id="{146EB62A-8FE3-7445-9C15-0D6F824D810F}"/>
                </a:ext>
              </a:extLst>
            </p:cNvPr>
            <p:cNvSpPr/>
            <p:nvPr/>
          </p:nvSpPr>
          <p:spPr>
            <a:xfrm>
              <a:off x="7265695" y="4181125"/>
              <a:ext cx="254000" cy="833755"/>
            </a:xfrm>
            <a:custGeom>
              <a:avLst/>
              <a:gdLst/>
              <a:ahLst/>
              <a:cxnLst/>
              <a:rect l="l" t="t" r="r" b="b"/>
              <a:pathLst>
                <a:path w="254000" h="833754">
                  <a:moveTo>
                    <a:pt x="0" y="833742"/>
                  </a:moveTo>
                  <a:lnTo>
                    <a:pt x="254000" y="833742"/>
                  </a:lnTo>
                  <a:lnTo>
                    <a:pt x="254000" y="0"/>
                  </a:lnTo>
                  <a:lnTo>
                    <a:pt x="0" y="0"/>
                  </a:lnTo>
                  <a:lnTo>
                    <a:pt x="0" y="8337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0">
              <a:extLst>
                <a:ext uri="{FF2B5EF4-FFF2-40B4-BE49-F238E27FC236}">
                  <a16:creationId xmlns:a16="http://schemas.microsoft.com/office/drawing/2014/main" id="{308D3714-1EAD-954A-B41C-412CEDF4E485}"/>
                </a:ext>
              </a:extLst>
            </p:cNvPr>
            <p:cNvSpPr/>
            <p:nvPr/>
          </p:nvSpPr>
          <p:spPr>
            <a:xfrm>
              <a:off x="6959968" y="3899358"/>
              <a:ext cx="865505" cy="465455"/>
            </a:xfrm>
            <a:custGeom>
              <a:avLst/>
              <a:gdLst/>
              <a:ahLst/>
              <a:cxnLst/>
              <a:rect l="l" t="t" r="r" b="b"/>
              <a:pathLst>
                <a:path w="865504" h="465454">
                  <a:moveTo>
                    <a:pt x="432727" y="0"/>
                  </a:moveTo>
                  <a:lnTo>
                    <a:pt x="0" y="465442"/>
                  </a:lnTo>
                  <a:lnTo>
                    <a:pt x="865466" y="465442"/>
                  </a:lnTo>
                  <a:lnTo>
                    <a:pt x="432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31">
            <a:extLst>
              <a:ext uri="{FF2B5EF4-FFF2-40B4-BE49-F238E27FC236}">
                <a16:creationId xmlns:a16="http://schemas.microsoft.com/office/drawing/2014/main" id="{138F8022-2585-EF42-BFC7-038AF39C4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300" y="921971"/>
            <a:ext cx="250952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0" spc="250" dirty="0">
                <a:solidFill>
                  <a:srgbClr val="231F20"/>
                </a:solidFill>
                <a:latin typeface="Baskerville"/>
                <a:cs typeface="Baskerville"/>
              </a:rPr>
              <a:t>LEDARSKAP</a:t>
            </a:r>
            <a:r>
              <a:rPr sz="2850" b="0" spc="-43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endParaRPr sz="285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363037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19790C88-5926-2C4C-BF4A-618AEE36C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A34408E6-BC83-A945-90A7-C249C95A52DB}"/>
              </a:ext>
            </a:extLst>
          </p:cNvPr>
          <p:cNvSpPr txBox="1"/>
          <p:nvPr userDrawn="1"/>
        </p:nvSpPr>
        <p:spPr>
          <a:xfrm>
            <a:off x="1874255" y="1100570"/>
            <a:ext cx="7889875" cy="3506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225" marR="128905" indent="-4445" algn="ctr">
              <a:lnSpc>
                <a:spcPts val="3729"/>
              </a:lnSpc>
              <a:spcBef>
                <a:spcPts val="105"/>
              </a:spcBef>
            </a:pP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Headlight </a:t>
            </a:r>
            <a:r>
              <a:rPr sz="2950" spc="20" dirty="0">
                <a:solidFill>
                  <a:srgbClr val="FFFFFF"/>
                </a:solidFill>
                <a:latin typeface="Baskerville"/>
                <a:cs typeface="Baskerville"/>
              </a:rPr>
              <a:t>AB grundades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2001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är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ett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privat 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ägt bolag med </a:t>
            </a:r>
            <a:r>
              <a:rPr sz="2950" spc="25" dirty="0">
                <a:solidFill>
                  <a:srgbClr val="FFFFFF"/>
                </a:solidFill>
                <a:latin typeface="Baskerville"/>
                <a:cs typeface="Baskerville"/>
              </a:rPr>
              <a:t>närmare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100 anställda som under  en </a:t>
            </a:r>
            <a:r>
              <a:rPr sz="2950" spc="-5" dirty="0">
                <a:solidFill>
                  <a:srgbClr val="FFFFFF"/>
                </a:solidFill>
                <a:latin typeface="Baskerville"/>
                <a:cs typeface="Baskerville"/>
              </a:rPr>
              <a:t>stark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tillväxt etablerat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sig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som en </a:t>
            </a:r>
            <a:r>
              <a:rPr sz="2950" spc="-10" dirty="0">
                <a:solidFill>
                  <a:srgbClr val="FFFFFF"/>
                </a:solidFill>
                <a:latin typeface="Baskerville"/>
                <a:cs typeface="Baskerville"/>
              </a:rPr>
              <a:t>IT-partner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till 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framgångsrika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företag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</a:t>
            </a:r>
            <a:r>
              <a:rPr sz="2950" spc="-5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Baskerville"/>
                <a:cs typeface="Baskerville"/>
              </a:rPr>
              <a:t>myndigheter.</a:t>
            </a:r>
            <a:endParaRPr sz="2950" dirty="0">
              <a:latin typeface="Baskerville"/>
              <a:cs typeface="Baskerville"/>
            </a:endParaRPr>
          </a:p>
          <a:p>
            <a:pPr marL="12700" marR="5080" indent="8255" algn="ctr">
              <a:lnSpc>
                <a:spcPct val="105500"/>
              </a:lnSpc>
              <a:spcBef>
                <a:spcPts val="1270"/>
              </a:spcBef>
            </a:pPr>
            <a:r>
              <a:rPr sz="2950" u="sng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Vår </a:t>
            </a:r>
            <a:r>
              <a:rPr sz="2950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viktigaste </a:t>
            </a:r>
            <a:r>
              <a:rPr sz="2950" u="sng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tillgång är </a:t>
            </a:r>
            <a:r>
              <a:rPr sz="29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askerville"/>
                <a:cs typeface="Baskerville"/>
              </a:rPr>
              <a:t>våra medarbetare</a:t>
            </a:r>
            <a:r>
              <a:rPr sz="2950" u="sng" spc="5" dirty="0">
                <a:solidFill>
                  <a:srgbClr val="FFFFFF"/>
                </a:solidFill>
                <a:latin typeface="Baskerville"/>
                <a:cs typeface="Baskervill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 vår 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styrka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är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att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vi skapar </a:t>
            </a:r>
            <a:r>
              <a:rPr sz="2950" spc="15" dirty="0">
                <a:solidFill>
                  <a:srgbClr val="FFFFFF"/>
                </a:solidFill>
                <a:latin typeface="Baskerville"/>
                <a:cs typeface="Baskerville"/>
              </a:rPr>
              <a:t>en djup </a:t>
            </a:r>
            <a:r>
              <a:rPr sz="2950" spc="10" dirty="0">
                <a:solidFill>
                  <a:srgbClr val="FFFFFF"/>
                </a:solidFill>
                <a:latin typeface="Baskerville"/>
                <a:cs typeface="Baskerville"/>
              </a:rPr>
              <a:t>förståelse för kundens  </a:t>
            </a:r>
            <a:r>
              <a:rPr sz="2950" dirty="0">
                <a:solidFill>
                  <a:srgbClr val="FFFFFF"/>
                </a:solidFill>
                <a:latin typeface="Baskerville"/>
                <a:cs typeface="Baskerville"/>
              </a:rPr>
              <a:t>verksamhet </a:t>
            </a:r>
            <a:r>
              <a:rPr sz="2950" spc="5" dirty="0">
                <a:solidFill>
                  <a:srgbClr val="FFFFFF"/>
                </a:solidFill>
                <a:latin typeface="Baskerville"/>
                <a:cs typeface="Baskerville"/>
              </a:rPr>
              <a:t>och </a:t>
            </a:r>
            <a:r>
              <a:rPr sz="2950" spc="-60" dirty="0">
                <a:solidFill>
                  <a:srgbClr val="FFFFFF"/>
                </a:solidFill>
                <a:latin typeface="Baskerville"/>
                <a:cs typeface="Baskerville"/>
              </a:rPr>
              <a:t>behov.</a:t>
            </a:r>
            <a:endParaRPr sz="295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283688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7D10F1-CF4D-964F-9948-82BDB8829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39175" cy="2257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966D081-7AE9-E14E-94AD-DAEE6A873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863" y="3405188"/>
            <a:ext cx="8639175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</p:spTree>
    <p:extLst>
      <p:ext uri="{BB962C8B-B14F-4D97-AF65-F5344CB8AC3E}">
        <p14:creationId xmlns:p14="http://schemas.microsoft.com/office/powerpoint/2010/main" val="3270319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1C90C2DE-0804-CE46-A715-38CEA928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55779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5D55AB-D46C-9145-97D4-FBAFF886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D955E88-243A-674D-B745-DF8EF2A4C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19FC81F-DE09-3641-8E95-09342C0F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8C32E4E-C49F-B749-A168-3A7441A7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CD981ED-739E-BE40-A3C3-A70B5466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31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8B67E6C-25B0-4D4B-A093-7BFC4613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4575" cy="26971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FB94EF-4CF4-4940-81BA-5E71781F5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338638"/>
            <a:ext cx="9934575" cy="1417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3FB2201-1515-7C48-A4EE-6A8A6467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1FE1EB7-E397-304C-ADA5-738777E3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6F0EA4C-1AFA-5B4E-8EBE-2E126373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55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3E14E48-9402-1F41-A9F1-A0058D33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F2E650A-0987-784B-96D8-B3FECC441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522C6E1-12E9-E645-AC5A-604FCF19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49FDF922-947C-CC4F-AE2D-00D8C1A1C51E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2FCBED1-F632-544F-8817-1AF6882C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57468F9-225E-2740-9D61-1D85BD59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21422D85-B9C3-584E-A64C-05C9B9BAF2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9345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8EDC7C1-AE11-A74F-A3B5-EA2B4B54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B768389-66D6-124F-9E57-0B5E9EFC2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8F162D8-1555-4F4B-9368-15BE5FFDF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1088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E30E251-BDD8-1A46-899B-E98764AE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833FC1B-A8ED-0D4C-9BBE-FD9537DC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4433664-7410-6E41-9E39-C0A731C8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3581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EBDCEB-5C4F-A94B-946E-7D3A2E40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344488"/>
            <a:ext cx="9934575" cy="125412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00EC971-3922-0641-8021-07321D707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2038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22E1FA5-60FB-FB47-AC20-EAF8FD685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" y="2368550"/>
            <a:ext cx="4872038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B11BFFE5-484D-1A4B-944B-F4FCF955A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0888" y="1589088"/>
            <a:ext cx="4897437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AEB0F2D-1717-0E40-8269-AC66E8B45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0888" y="2368550"/>
            <a:ext cx="4897437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500F0303-C2B6-124B-9E98-08C95535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B07841F-BD10-2744-9C9F-1DFE4A78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EC45F25-EFD0-F34D-9E61-C19268B6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8019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A0A5814-05A4-784A-96B4-BBE625C5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5D64C0AD-F825-5948-9858-FDC1D6DE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3AD4187-B344-064A-B29E-5B2D83BC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E01A1E4-A3D3-8644-8791-C0DD35F9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848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042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77D703B8-09D6-3344-89F7-23651632A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73100"/>
            <a:ext cx="10058400" cy="4525159"/>
          </a:xfrm>
          <a:prstGeom prst="rect">
            <a:avLst/>
          </a:prstGeom>
        </p:spPr>
      </p:pic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D37DD02E-BE0C-0E49-B1FF-F49E4DA6CCDD}"/>
              </a:ext>
            </a:extLst>
          </p:cNvPr>
          <p:cNvSpPr txBox="1"/>
          <p:nvPr userDrawn="1"/>
        </p:nvSpPr>
        <p:spPr>
          <a:xfrm>
            <a:off x="1427299" y="1801342"/>
            <a:ext cx="2110740" cy="2013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Coachning</a:t>
            </a:r>
            <a:endParaRPr sz="1700">
              <a:latin typeface="Baskerville"/>
              <a:cs typeface="Baskerville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Kravanalys</a:t>
            </a:r>
            <a:endParaRPr sz="1700">
              <a:latin typeface="Baskerville"/>
              <a:cs typeface="Baskerville"/>
            </a:endParaRPr>
          </a:p>
          <a:p>
            <a:pPr marL="12700" marR="5080">
              <a:lnSpc>
                <a:spcPct val="166900"/>
              </a:lnSpc>
            </a:pP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Verksamhetsanalys  Verksamhetsarkitektur  </a:t>
            </a: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Lösningsarkitektur</a:t>
            </a:r>
            <a:endParaRPr sz="1700">
              <a:latin typeface="Baskerville"/>
              <a:cs typeface="Baskerville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43EA3411-54E6-444A-A677-0CF787889B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300" y="921971"/>
            <a:ext cx="608838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0" spc="290" dirty="0">
                <a:solidFill>
                  <a:srgbClr val="231F20"/>
                </a:solidFill>
                <a:latin typeface="Baskerville"/>
                <a:cs typeface="Baskerville"/>
              </a:rPr>
              <a:t>VERKSAMHETSUTVECKLING</a:t>
            </a:r>
            <a:r>
              <a:rPr sz="2850" b="0" spc="-425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endParaRPr sz="285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799229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289DB50-E30C-8A49-A237-75C09528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EC836B1-A4DE-6846-8BD7-9A9FD8E4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290BC68-7DD6-F24C-97BB-67459F1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601C9C7-B472-B043-A45D-6218042CBC06}"/>
              </a:ext>
            </a:extLst>
          </p:cNvPr>
          <p:cNvSpPr txBox="1"/>
          <p:nvPr userDrawn="1"/>
        </p:nvSpPr>
        <p:spPr>
          <a:xfrm>
            <a:off x="1427299" y="1801342"/>
            <a:ext cx="4052570" cy="3310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spc="35" dirty="0">
                <a:solidFill>
                  <a:srgbClr val="231F20"/>
                </a:solidFill>
                <a:latin typeface="Baskerville"/>
                <a:cs typeface="Baskerville"/>
              </a:rPr>
              <a:t>Webbutveckling</a:t>
            </a:r>
            <a:endParaRPr sz="1700" dirty="0">
              <a:latin typeface="Baskerville"/>
              <a:cs typeface="Baskerville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Apputveckling</a:t>
            </a:r>
            <a:endParaRPr sz="1700" dirty="0">
              <a:latin typeface="Baskerville"/>
              <a:cs typeface="Baskerville"/>
            </a:endParaRPr>
          </a:p>
          <a:p>
            <a:pPr marL="12700" marR="560705">
              <a:lnSpc>
                <a:spcPct val="166900"/>
              </a:lnSpc>
            </a:pP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.NET-utveckling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&amp; 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Systemintegration  </a:t>
            </a:r>
            <a:r>
              <a:rPr sz="1700" spc="-10" dirty="0">
                <a:solidFill>
                  <a:srgbClr val="231F20"/>
                </a:solidFill>
                <a:latin typeface="Baskerville"/>
                <a:cs typeface="Baskerville"/>
              </a:rPr>
              <a:t>Test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&amp;</a:t>
            </a:r>
            <a:r>
              <a:rPr sz="1700" spc="6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Baskerville"/>
                <a:cs typeface="Baskerville"/>
              </a:rPr>
              <a:t>Kvalitetssäkring</a:t>
            </a:r>
            <a:endParaRPr sz="1700" dirty="0">
              <a:latin typeface="Baskerville"/>
              <a:cs typeface="Baskerville"/>
            </a:endParaRPr>
          </a:p>
          <a:p>
            <a:pPr marL="12700" marR="5080">
              <a:lnSpc>
                <a:spcPct val="166900"/>
              </a:lnSpc>
            </a:pP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IT-arkitektur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/ 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Lead </a:t>
            </a:r>
            <a:r>
              <a:rPr sz="1700" spc="30" dirty="0">
                <a:solidFill>
                  <a:srgbClr val="231F20"/>
                </a:solidFill>
                <a:latin typeface="Baskerville"/>
                <a:cs typeface="Baskerville"/>
              </a:rPr>
              <a:t>developers </a:t>
            </a:r>
            <a:r>
              <a:rPr sz="1700" spc="-5" dirty="0">
                <a:solidFill>
                  <a:srgbClr val="231F20"/>
                </a:solidFill>
                <a:latin typeface="Baskerville"/>
                <a:cs typeface="Baskerville"/>
              </a:rPr>
              <a:t>/ </a:t>
            </a: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Full </a:t>
            </a: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stack  </a:t>
            </a:r>
            <a:r>
              <a:rPr sz="1700" spc="45" dirty="0">
                <a:solidFill>
                  <a:srgbClr val="231F20"/>
                </a:solidFill>
                <a:latin typeface="Baskerville"/>
                <a:cs typeface="Baskerville"/>
              </a:rPr>
              <a:t>Molnlösningar</a:t>
            </a:r>
            <a:endParaRPr sz="1700" dirty="0">
              <a:latin typeface="Baskerville"/>
              <a:cs typeface="Baskerville"/>
            </a:endParaRPr>
          </a:p>
          <a:p>
            <a:pPr marL="12700" marR="2683510">
              <a:lnSpc>
                <a:spcPct val="166900"/>
              </a:lnSpc>
            </a:pPr>
            <a:r>
              <a:rPr sz="1700" spc="40" dirty="0">
                <a:solidFill>
                  <a:srgbClr val="231F20"/>
                </a:solidFill>
                <a:latin typeface="Baskerville"/>
                <a:cs typeface="Baskerville"/>
              </a:rPr>
              <a:t>Beslutsstöd,</a:t>
            </a:r>
            <a:r>
              <a:rPr sz="1700" spc="-30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r>
              <a:rPr sz="1700" spc="15" dirty="0">
                <a:solidFill>
                  <a:srgbClr val="231F20"/>
                </a:solidFill>
                <a:latin typeface="Baskerville"/>
                <a:cs typeface="Baskerville"/>
              </a:rPr>
              <a:t>BI  </a:t>
            </a:r>
            <a:r>
              <a:rPr sz="1700" spc="30" dirty="0">
                <a:solidFill>
                  <a:srgbClr val="231F20"/>
                </a:solidFill>
                <a:latin typeface="Baskerville"/>
                <a:cs typeface="Baskerville"/>
              </a:rPr>
              <a:t>IT-säkerhet</a:t>
            </a:r>
            <a:endParaRPr sz="1700" dirty="0">
              <a:latin typeface="Baskerville"/>
              <a:cs typeface="Baskerville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B59E2E2-D762-1345-8A2D-175D503CA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7300" y="923983"/>
            <a:ext cx="455993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b="0" spc="280" dirty="0">
                <a:solidFill>
                  <a:srgbClr val="231F20"/>
                </a:solidFill>
                <a:latin typeface="Baskerville"/>
                <a:cs typeface="Baskerville"/>
              </a:rPr>
              <a:t>SYSTEMUTVECKLING</a:t>
            </a:r>
            <a:r>
              <a:rPr sz="2850" b="0" spc="-425" dirty="0">
                <a:solidFill>
                  <a:srgbClr val="231F20"/>
                </a:solidFill>
                <a:latin typeface="Baskerville"/>
                <a:cs typeface="Baskerville"/>
              </a:rPr>
              <a:t> </a:t>
            </a:r>
            <a:endParaRPr sz="2850" dirty="0">
              <a:latin typeface="Baskerville"/>
              <a:cs typeface="Baskerville"/>
            </a:endParaRP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C8E499AA-8063-5F4F-BA40-DE501422DE4E}"/>
              </a:ext>
            </a:extLst>
          </p:cNvPr>
          <p:cNvGrpSpPr/>
          <p:nvPr userDrawn="1"/>
        </p:nvGrpSpPr>
        <p:grpSpPr>
          <a:xfrm>
            <a:off x="6736203" y="1072097"/>
            <a:ext cx="3969841" cy="3536025"/>
            <a:chOff x="6736203" y="1072097"/>
            <a:chExt cx="3969841" cy="353602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35053FA1-FD1D-D740-A068-BB0575852CE0}"/>
                </a:ext>
              </a:extLst>
            </p:cNvPr>
            <p:cNvSpPr/>
            <p:nvPr/>
          </p:nvSpPr>
          <p:spPr>
            <a:xfrm>
              <a:off x="7287947" y="2785015"/>
              <a:ext cx="2566035" cy="228600"/>
            </a:xfrm>
            <a:custGeom>
              <a:avLst/>
              <a:gdLst/>
              <a:ahLst/>
              <a:cxnLst/>
              <a:rect l="l" t="t" r="r" b="b"/>
              <a:pathLst>
                <a:path w="2566034" h="228600">
                  <a:moveTo>
                    <a:pt x="0" y="228600"/>
                  </a:moveTo>
                  <a:lnTo>
                    <a:pt x="2566035" y="228600"/>
                  </a:lnTo>
                  <a:lnTo>
                    <a:pt x="256603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84D56755-B8E3-3141-80E3-0ACCF8450251}"/>
                </a:ext>
              </a:extLst>
            </p:cNvPr>
            <p:cNvSpPr/>
            <p:nvPr/>
          </p:nvSpPr>
          <p:spPr>
            <a:xfrm>
              <a:off x="9739703" y="2601577"/>
              <a:ext cx="320675" cy="595630"/>
            </a:xfrm>
            <a:custGeom>
              <a:avLst/>
              <a:gdLst/>
              <a:ahLst/>
              <a:cxnLst/>
              <a:rect l="l" t="t" r="r" b="b"/>
              <a:pathLst>
                <a:path w="320675" h="595630">
                  <a:moveTo>
                    <a:pt x="0" y="0"/>
                  </a:moveTo>
                  <a:lnTo>
                    <a:pt x="0" y="595477"/>
                  </a:lnTo>
                  <a:lnTo>
                    <a:pt x="320243" y="297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F77FEEB-3398-5E47-AAFF-0C44D6D5E410}"/>
                </a:ext>
              </a:extLst>
            </p:cNvPr>
            <p:cNvSpPr/>
            <p:nvPr/>
          </p:nvSpPr>
          <p:spPr>
            <a:xfrm>
              <a:off x="8598337" y="1484294"/>
              <a:ext cx="228600" cy="1503045"/>
            </a:xfrm>
            <a:custGeom>
              <a:avLst/>
              <a:gdLst/>
              <a:ahLst/>
              <a:cxnLst/>
              <a:rect l="l" t="t" r="r" b="b"/>
              <a:pathLst>
                <a:path w="228600" h="1503045">
                  <a:moveTo>
                    <a:pt x="0" y="1502714"/>
                  </a:moveTo>
                  <a:lnTo>
                    <a:pt x="228600" y="1502714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15027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B5F62739-2C48-854C-A228-6EC0B7E83514}"/>
                </a:ext>
              </a:extLst>
            </p:cNvPr>
            <p:cNvSpPr/>
            <p:nvPr/>
          </p:nvSpPr>
          <p:spPr>
            <a:xfrm>
              <a:off x="8414899" y="1278329"/>
              <a:ext cx="595630" cy="320675"/>
            </a:xfrm>
            <a:custGeom>
              <a:avLst/>
              <a:gdLst/>
              <a:ahLst/>
              <a:cxnLst/>
              <a:rect l="l" t="t" r="r" b="b"/>
              <a:pathLst>
                <a:path w="595629" h="320675">
                  <a:moveTo>
                    <a:pt x="297738" y="0"/>
                  </a:moveTo>
                  <a:lnTo>
                    <a:pt x="0" y="320243"/>
                  </a:lnTo>
                  <a:lnTo>
                    <a:pt x="595477" y="320243"/>
                  </a:lnTo>
                  <a:lnTo>
                    <a:pt x="297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982F450-39B2-E74E-BA3E-72C412E5CB1A}"/>
                </a:ext>
              </a:extLst>
            </p:cNvPr>
            <p:cNvSpPr/>
            <p:nvPr/>
          </p:nvSpPr>
          <p:spPr>
            <a:xfrm>
              <a:off x="7782335" y="2199435"/>
              <a:ext cx="228600" cy="658495"/>
            </a:xfrm>
            <a:custGeom>
              <a:avLst/>
              <a:gdLst/>
              <a:ahLst/>
              <a:cxnLst/>
              <a:rect l="l" t="t" r="r" b="b"/>
              <a:pathLst>
                <a:path w="228600" h="658494">
                  <a:moveTo>
                    <a:pt x="0" y="657974"/>
                  </a:moveTo>
                  <a:lnTo>
                    <a:pt x="228600" y="657974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57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15C0D363-4B75-1345-B678-F6EF2162B0DE}"/>
                </a:ext>
              </a:extLst>
            </p:cNvPr>
            <p:cNvSpPr/>
            <p:nvPr/>
          </p:nvSpPr>
          <p:spPr>
            <a:xfrm>
              <a:off x="7598896" y="1993474"/>
              <a:ext cx="595630" cy="320675"/>
            </a:xfrm>
            <a:custGeom>
              <a:avLst/>
              <a:gdLst/>
              <a:ahLst/>
              <a:cxnLst/>
              <a:rect l="l" t="t" r="r" b="b"/>
              <a:pathLst>
                <a:path w="595629" h="320675">
                  <a:moveTo>
                    <a:pt x="297738" y="0"/>
                  </a:moveTo>
                  <a:lnTo>
                    <a:pt x="0" y="320243"/>
                  </a:lnTo>
                  <a:lnTo>
                    <a:pt x="595477" y="320243"/>
                  </a:lnTo>
                  <a:lnTo>
                    <a:pt x="297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1329EA57-10BC-4D49-B974-51A6ED104083}"/>
                </a:ext>
              </a:extLst>
            </p:cNvPr>
            <p:cNvSpPr/>
            <p:nvPr/>
          </p:nvSpPr>
          <p:spPr>
            <a:xfrm>
              <a:off x="8340638" y="2899317"/>
              <a:ext cx="816610" cy="1527175"/>
            </a:xfrm>
            <a:custGeom>
              <a:avLst/>
              <a:gdLst/>
              <a:ahLst/>
              <a:cxnLst/>
              <a:rect l="l" t="t" r="r" b="b"/>
              <a:pathLst>
                <a:path w="816609" h="1527175">
                  <a:moveTo>
                    <a:pt x="0" y="0"/>
                  </a:moveTo>
                  <a:lnTo>
                    <a:pt x="816229" y="1527035"/>
                  </a:lnTo>
                </a:path>
              </a:pathLst>
            </a:custGeom>
            <a:ln w="228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B2F21B3C-5C48-9344-9D8C-D103FDDE95E0}"/>
                </a:ext>
              </a:extLst>
            </p:cNvPr>
            <p:cNvSpPr/>
            <p:nvPr/>
          </p:nvSpPr>
          <p:spPr>
            <a:xfrm>
              <a:off x="8840409" y="4185213"/>
              <a:ext cx="525780" cy="422909"/>
            </a:xfrm>
            <a:custGeom>
              <a:avLst/>
              <a:gdLst/>
              <a:ahLst/>
              <a:cxnLst/>
              <a:rect l="l" t="t" r="r" b="b"/>
              <a:pathLst>
                <a:path w="525779" h="422910">
                  <a:moveTo>
                    <a:pt x="525170" y="0"/>
                  </a:moveTo>
                  <a:lnTo>
                    <a:pt x="0" y="280708"/>
                  </a:lnTo>
                  <a:lnTo>
                    <a:pt x="413550" y="422782"/>
                  </a:lnTo>
                  <a:lnTo>
                    <a:pt x="5251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3531D6BE-4A33-DC40-8527-58817D7FD339}"/>
                </a:ext>
              </a:extLst>
            </p:cNvPr>
            <p:cNvSpPr/>
            <p:nvPr/>
          </p:nvSpPr>
          <p:spPr>
            <a:xfrm>
              <a:off x="8712637" y="1294037"/>
              <a:ext cx="1806575" cy="838835"/>
            </a:xfrm>
            <a:custGeom>
              <a:avLst/>
              <a:gdLst/>
              <a:ahLst/>
              <a:cxnLst/>
              <a:rect l="l" t="t" r="r" b="b"/>
              <a:pathLst>
                <a:path w="1806575" h="838835">
                  <a:moveTo>
                    <a:pt x="0" y="838631"/>
                  </a:moveTo>
                  <a:lnTo>
                    <a:pt x="1806498" y="0"/>
                  </a:lnTo>
                </a:path>
              </a:pathLst>
            </a:custGeom>
            <a:ln w="228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7839BF80-2FCE-5149-B355-11CEC01CCEBC}"/>
                </a:ext>
              </a:extLst>
            </p:cNvPr>
            <p:cNvSpPr/>
            <p:nvPr/>
          </p:nvSpPr>
          <p:spPr>
            <a:xfrm>
              <a:off x="10290119" y="1072097"/>
              <a:ext cx="415925" cy="540385"/>
            </a:xfrm>
            <a:custGeom>
              <a:avLst/>
              <a:gdLst/>
              <a:ahLst/>
              <a:cxnLst/>
              <a:rect l="l" t="t" r="r" b="b"/>
              <a:pathLst>
                <a:path w="415925" h="540385">
                  <a:moveTo>
                    <a:pt x="0" y="0"/>
                  </a:moveTo>
                  <a:lnTo>
                    <a:pt x="250736" y="540118"/>
                  </a:lnTo>
                  <a:lnTo>
                    <a:pt x="415836" y="13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0B7314DC-40F1-D44C-A5A0-3CF94F4F5065}"/>
                </a:ext>
              </a:extLst>
            </p:cNvPr>
            <p:cNvSpPr/>
            <p:nvPr/>
          </p:nvSpPr>
          <p:spPr>
            <a:xfrm>
              <a:off x="6736203" y="2575313"/>
              <a:ext cx="554355" cy="554355"/>
            </a:xfrm>
            <a:custGeom>
              <a:avLst/>
              <a:gdLst/>
              <a:ahLst/>
              <a:cxnLst/>
              <a:rect l="l" t="t" r="r" b="b"/>
              <a:pathLst>
                <a:path w="554354" h="554355">
                  <a:moveTo>
                    <a:pt x="276974" y="553961"/>
                  </a:moveTo>
                  <a:lnTo>
                    <a:pt x="326761" y="549498"/>
                  </a:lnTo>
                  <a:lnTo>
                    <a:pt x="373620" y="536631"/>
                  </a:lnTo>
                  <a:lnTo>
                    <a:pt x="416769" y="516143"/>
                  </a:lnTo>
                  <a:lnTo>
                    <a:pt x="455426" y="488816"/>
                  </a:lnTo>
                  <a:lnTo>
                    <a:pt x="488808" y="455431"/>
                  </a:lnTo>
                  <a:lnTo>
                    <a:pt x="516134" y="416773"/>
                  </a:lnTo>
                  <a:lnTo>
                    <a:pt x="536620" y="373622"/>
                  </a:lnTo>
                  <a:lnTo>
                    <a:pt x="549486" y="326761"/>
                  </a:lnTo>
                  <a:lnTo>
                    <a:pt x="553948" y="276974"/>
                  </a:lnTo>
                  <a:lnTo>
                    <a:pt x="549486" y="227190"/>
                  </a:lnTo>
                  <a:lnTo>
                    <a:pt x="536620" y="180332"/>
                  </a:lnTo>
                  <a:lnTo>
                    <a:pt x="516134" y="137184"/>
                  </a:lnTo>
                  <a:lnTo>
                    <a:pt x="488808" y="98527"/>
                  </a:lnTo>
                  <a:lnTo>
                    <a:pt x="455426" y="65144"/>
                  </a:lnTo>
                  <a:lnTo>
                    <a:pt x="416769" y="37817"/>
                  </a:lnTo>
                  <a:lnTo>
                    <a:pt x="373620" y="17329"/>
                  </a:lnTo>
                  <a:lnTo>
                    <a:pt x="326761" y="4462"/>
                  </a:lnTo>
                  <a:lnTo>
                    <a:pt x="276974" y="0"/>
                  </a:lnTo>
                  <a:lnTo>
                    <a:pt x="227187" y="4462"/>
                  </a:lnTo>
                  <a:lnTo>
                    <a:pt x="180327" y="17329"/>
                  </a:lnTo>
                  <a:lnTo>
                    <a:pt x="137178" y="37817"/>
                  </a:lnTo>
                  <a:lnTo>
                    <a:pt x="98522" y="65144"/>
                  </a:lnTo>
                  <a:lnTo>
                    <a:pt x="65139" y="98527"/>
                  </a:lnTo>
                  <a:lnTo>
                    <a:pt x="37814" y="137184"/>
                  </a:lnTo>
                  <a:lnTo>
                    <a:pt x="17327" y="180332"/>
                  </a:lnTo>
                  <a:lnTo>
                    <a:pt x="4462" y="227190"/>
                  </a:lnTo>
                  <a:lnTo>
                    <a:pt x="0" y="276974"/>
                  </a:lnTo>
                  <a:lnTo>
                    <a:pt x="4462" y="326761"/>
                  </a:lnTo>
                  <a:lnTo>
                    <a:pt x="17327" y="373622"/>
                  </a:lnTo>
                  <a:lnTo>
                    <a:pt x="37814" y="416773"/>
                  </a:lnTo>
                  <a:lnTo>
                    <a:pt x="65139" y="455431"/>
                  </a:lnTo>
                  <a:lnTo>
                    <a:pt x="98522" y="488816"/>
                  </a:lnTo>
                  <a:lnTo>
                    <a:pt x="137178" y="516143"/>
                  </a:lnTo>
                  <a:lnTo>
                    <a:pt x="180327" y="536631"/>
                  </a:lnTo>
                  <a:lnTo>
                    <a:pt x="227187" y="549498"/>
                  </a:lnTo>
                  <a:lnTo>
                    <a:pt x="276974" y="553961"/>
                  </a:lnTo>
                  <a:close/>
                </a:path>
              </a:pathLst>
            </a:custGeom>
            <a:ln w="2285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59221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5B74E7-7F35-5647-9736-B925BB848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39175" cy="2257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044C4C8-E8CA-974F-9166-2EC0D6AD8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863" y="3405188"/>
            <a:ext cx="8639175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F35C962-5E9E-2B48-8227-7FF564DD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620FCD5-8CF5-7B45-A97D-355B5B50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4F58E3D-5A79-164D-AC14-EED9DE8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36172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B9D8B0E-ECD8-C443-868D-7826B522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65080F-259E-9A44-9950-3E614BA5E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77468C2-784F-9C48-B9F6-15F0B0CE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B907BE1-CDBE-DB43-910A-628D010E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BE7D795-E5E8-234E-A7D9-3F117F0C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891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FC8B06-D9FC-AB44-AA2A-C54EF2F9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4575" cy="26971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D453D0EA-F1A1-2A42-A37C-2D7A2D438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338638"/>
            <a:ext cx="9934575" cy="1417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0D3CF2B-C721-0B45-98C7-1F29B87E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9968DCD-6F5F-F549-8313-7CF73D97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22812BD-4E93-6B48-89DF-B57F1F04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8432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8262E18-1093-8040-80EC-821379A2B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63B0421-A300-4440-A24F-14039AD48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93E6937-E9E5-514E-9200-18FEB2FF5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1088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32B0308-F2C0-374D-86CF-BAAA8F50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84F47C0-A37B-1644-B052-0817A798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2C23DCA-C99F-A24C-BCB5-102497567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112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222A5D-29D4-BD49-BAAA-8268F462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4575" cy="26971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46343CB-2918-D04D-A7AC-5F7EF2CDF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13" y="4338638"/>
            <a:ext cx="9934575" cy="14176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F30788F-FADD-2B48-A441-B4112EA3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49FDF922-947C-CC4F-AE2D-00D8C1A1C51E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DEA0E97-A209-BD46-AEF4-C32E8DE5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8FF40F1-8877-8E4D-BD6E-06633E82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21422D85-B9C3-584E-A64C-05C9B9BAF2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84172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EC3FAA6-4A8C-8D42-8A22-690A9679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344488"/>
            <a:ext cx="9934575" cy="125412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54E7B6F-C96E-2A44-9105-314D3F5E2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2038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22FFE60-BAD4-7D40-B4E9-40661BD48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" y="2368550"/>
            <a:ext cx="4872038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E93120D-107B-F948-96E3-78508B422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0888" y="1589088"/>
            <a:ext cx="4897437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00FBDD0D-482B-924E-A47D-BBFFB0F6D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0888" y="2368550"/>
            <a:ext cx="4897437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50967DA0-A5FE-E74A-BF52-9FBD45455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331DB61-C739-6F47-B893-06E9A97A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3813308C-F654-A144-B8B6-E4ABEE24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1243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44FACD0-8305-544C-A63D-5413FFDF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DBB3412B-92EB-B34A-B923-0E1BF65F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8A2816E-17B1-8845-A362-DED98C6D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63A998-6B42-5043-A955-FA62D6AF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1268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9B883B2-1571-6447-9DA1-6EA7AE25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14DCFF1-3874-BF4D-9627-F0C4D64C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B3A8DEA-5D23-2C4E-B0D2-737D42B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5363855-AB99-8843-8273-4CD4F70A30B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39862" y="2487193"/>
            <a:ext cx="8639175" cy="5659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899"/>
              </a:lnSpc>
              <a:spcBef>
                <a:spcPts val="95"/>
              </a:spcBef>
            </a:pPr>
            <a:endParaRPr sz="37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092185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9B883B2-1571-6447-9DA1-6EA7AE25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14DCFF1-3874-BF4D-9627-F0C4D64C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B3A8DEA-5D23-2C4E-B0D2-737D42B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B55536CB-6458-BB4A-9503-E79068DB9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45384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69B883B2-1571-6447-9DA1-6EA7AE25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BF93BDDF-27E3-3042-AF59-C3E0B6DBAC15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914DCFF1-3874-BF4D-9627-F0C4D64C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B3A8DEA-5D23-2C4E-B0D2-737D42B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EC0F52A2-EC38-C241-9770-F70610E27C9F}" type="slidenum">
              <a:rPr lang="sv-SE" smtClean="0"/>
              <a:t>‹#›</a:t>
            </a:fld>
            <a:endParaRPr lang="sv-SE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6B39C1F-EC11-5B42-BCA2-B1BD68A0A4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39863" y="1060450"/>
            <a:ext cx="8639175" cy="2257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899"/>
              </a:lnSpc>
              <a:spcBef>
                <a:spcPts val="95"/>
              </a:spcBef>
            </a:pPr>
            <a:r>
              <a:rPr sz="3700" b="0" spc="-35" dirty="0">
                <a:solidFill>
                  <a:srgbClr val="231F20"/>
                </a:solidFill>
                <a:latin typeface="Baskerville"/>
                <a:cs typeface="Baskerville"/>
              </a:rPr>
              <a:t>”Vi </a:t>
            </a:r>
            <a:r>
              <a:rPr sz="3700" b="0" spc="10" dirty="0">
                <a:solidFill>
                  <a:srgbClr val="231F20"/>
                </a:solidFill>
                <a:latin typeface="Baskerville"/>
                <a:cs typeface="Baskerville"/>
              </a:rPr>
              <a:t>är ett konsultbolag </a:t>
            </a:r>
            <a:r>
              <a:rPr sz="3700" b="0" spc="15" dirty="0">
                <a:solidFill>
                  <a:srgbClr val="231F20"/>
                </a:solidFill>
                <a:latin typeface="Baskerville"/>
                <a:cs typeface="Baskerville"/>
              </a:rPr>
              <a:t>som </a:t>
            </a:r>
            <a:r>
              <a:rPr sz="3700" b="0" spc="5" dirty="0">
                <a:solidFill>
                  <a:srgbClr val="231F20"/>
                </a:solidFill>
                <a:latin typeface="Baskerville"/>
                <a:cs typeface="Baskerville"/>
              </a:rPr>
              <a:t>utvecklar  </a:t>
            </a:r>
            <a:r>
              <a:rPr sz="3700" b="0" spc="-5" dirty="0">
                <a:solidFill>
                  <a:srgbClr val="231F20"/>
                </a:solidFill>
                <a:latin typeface="Baskerville"/>
                <a:cs typeface="Baskerville"/>
              </a:rPr>
              <a:t>verksamheter </a:t>
            </a:r>
            <a:r>
              <a:rPr sz="3700" b="0" spc="15" dirty="0">
                <a:solidFill>
                  <a:srgbClr val="231F20"/>
                </a:solidFill>
                <a:latin typeface="Baskerville"/>
                <a:cs typeface="Baskerville"/>
              </a:rPr>
              <a:t>med </a:t>
            </a:r>
            <a:r>
              <a:rPr sz="3700" b="0" spc="10" dirty="0">
                <a:solidFill>
                  <a:srgbClr val="231F20"/>
                </a:solidFill>
                <a:latin typeface="Baskerville"/>
                <a:cs typeface="Baskerville"/>
              </a:rPr>
              <a:t>hjälp </a:t>
            </a:r>
            <a:r>
              <a:rPr sz="3700" b="0" spc="-45" dirty="0">
                <a:solidFill>
                  <a:srgbClr val="231F20"/>
                </a:solidFill>
                <a:latin typeface="Baskerville"/>
                <a:cs typeface="Baskerville"/>
              </a:rPr>
              <a:t>av </a:t>
            </a:r>
            <a:r>
              <a:rPr sz="3700" b="0" spc="-170" dirty="0">
                <a:solidFill>
                  <a:srgbClr val="231F20"/>
                </a:solidFill>
                <a:latin typeface="Baskerville"/>
                <a:cs typeface="Baskerville"/>
              </a:rPr>
              <a:t>IT, </a:t>
            </a:r>
            <a:r>
              <a:rPr sz="3700" b="0" spc="15" dirty="0">
                <a:solidFill>
                  <a:srgbClr val="231F20"/>
                </a:solidFill>
                <a:latin typeface="Baskerville"/>
                <a:cs typeface="Baskerville"/>
              </a:rPr>
              <a:t>genom  engagerade </a:t>
            </a:r>
            <a:r>
              <a:rPr sz="3700" b="0" spc="5" dirty="0">
                <a:solidFill>
                  <a:srgbClr val="231F20"/>
                </a:solidFill>
                <a:latin typeface="Baskerville"/>
                <a:cs typeface="Baskerville"/>
              </a:rPr>
              <a:t>specialister </a:t>
            </a:r>
            <a:r>
              <a:rPr sz="3700" b="0" spc="-5" dirty="0">
                <a:solidFill>
                  <a:srgbClr val="231F20"/>
                </a:solidFill>
                <a:latin typeface="Baskerville"/>
                <a:cs typeface="Baskerville"/>
              </a:rPr>
              <a:t>och </a:t>
            </a:r>
            <a:r>
              <a:rPr sz="3700" b="0" spc="10" dirty="0">
                <a:solidFill>
                  <a:srgbClr val="231F20"/>
                </a:solidFill>
                <a:latin typeface="Baskerville"/>
                <a:cs typeface="Baskerville"/>
              </a:rPr>
              <a:t>smarta  </a:t>
            </a:r>
            <a:r>
              <a:rPr sz="3700" b="0" spc="-20" dirty="0">
                <a:solidFill>
                  <a:srgbClr val="231F20"/>
                </a:solidFill>
                <a:latin typeface="Baskerville"/>
                <a:cs typeface="Baskerville"/>
              </a:rPr>
              <a:t>lösningar.”</a:t>
            </a:r>
            <a:endParaRPr sz="3700" dirty="0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24194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CDC25B-5777-CA4F-8AB9-25913860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634F8C4-AAF0-524D-9658-D5B8C465E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A33CB4B-2749-D64B-9B31-BB82D6BEB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1088" cy="411321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48007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B745760-0E73-9A42-9A24-9E9E2A7C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344488"/>
            <a:ext cx="9934575" cy="1254125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F840271-DF42-5F43-8C1E-EE9547158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2038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3413A9C-492E-2A46-BC0E-53C0E2CED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750" y="2368550"/>
            <a:ext cx="4872038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4D3942F-B2D7-9248-8683-7459A7DD2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0888" y="1589088"/>
            <a:ext cx="4897437" cy="779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EB37D195-8162-1A47-91CA-B5A9F211A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0888" y="2368550"/>
            <a:ext cx="4897437" cy="348297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BED7AE6-0326-B443-B235-0774BB5C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49FDF922-947C-CC4F-AE2D-00D8C1A1C51E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F810DFB5-21C4-4045-923D-4DEEDF77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92A6DCAD-142A-3644-B5DA-F61E16E9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/>
          <a:lstStyle/>
          <a:p>
            <a:fld id="{21422D85-B9C3-584E-A64C-05C9B9BAF2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93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4682F8-F811-2B4A-8D53-CB8D6EFD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84774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82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4DE45E2-182E-3145-BE0D-71B36EE8E953}"/>
              </a:ext>
            </a:extLst>
          </p:cNvPr>
          <p:cNvSpPr/>
          <p:nvPr userDrawn="1"/>
        </p:nvSpPr>
        <p:spPr>
          <a:xfrm>
            <a:off x="1817992" y="0"/>
            <a:ext cx="9702012" cy="6479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7D4D6704-DD0C-4E49-BBA5-4AAEA8730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2251075"/>
            <a:ext cx="6705600" cy="23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8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FB9FEC9-F673-F042-AB4D-91783F6AE8F2}"/>
              </a:ext>
            </a:extLst>
          </p:cNvPr>
          <p:cNvSpPr/>
          <p:nvPr userDrawn="1"/>
        </p:nvSpPr>
        <p:spPr>
          <a:xfrm>
            <a:off x="729005" y="0"/>
            <a:ext cx="7831823" cy="6479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E7D9C19-CE82-AB4E-9808-346993F611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10" name="Holder 2">
            <a:extLst>
              <a:ext uri="{FF2B5EF4-FFF2-40B4-BE49-F238E27FC236}">
                <a16:creationId xmlns:a16="http://schemas.microsoft.com/office/drawing/2014/main" id="{9DC2AB32-405A-1A4B-9333-61809425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65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796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9.emf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F7B6BDC7-4AA7-914A-98A8-D3E76033ABDB}"/>
              </a:ext>
            </a:extLst>
          </p:cNvPr>
          <p:cNvSpPr/>
          <p:nvPr userDrawn="1"/>
        </p:nvSpPr>
        <p:spPr>
          <a:xfrm>
            <a:off x="0" y="0"/>
            <a:ext cx="11520170" cy="6480175"/>
          </a:xfrm>
          <a:custGeom>
            <a:avLst/>
            <a:gdLst/>
            <a:ahLst/>
            <a:cxnLst/>
            <a:rect l="l" t="t" r="r" b="b"/>
            <a:pathLst>
              <a:path w="11520170" h="6480175">
                <a:moveTo>
                  <a:pt x="0" y="6479997"/>
                </a:moveTo>
                <a:lnTo>
                  <a:pt x="11520004" y="6479997"/>
                </a:lnTo>
                <a:lnTo>
                  <a:pt x="11520004" y="0"/>
                </a:lnTo>
                <a:lnTo>
                  <a:pt x="0" y="0"/>
                </a:lnTo>
                <a:lnTo>
                  <a:pt x="0" y="6479997"/>
                </a:lnTo>
                <a:close/>
              </a:path>
            </a:pathLst>
          </a:custGeom>
          <a:solidFill>
            <a:srgbClr val="7B9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62033B5-169B-B24B-8645-012DEE9F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44488"/>
            <a:ext cx="9934575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E63E50A-D499-344A-B6AD-9A8F95F5E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4575" cy="411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D1AFD971-65C6-F647-87D4-552B7D9A42A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7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>
            <a:extLst>
              <a:ext uri="{FF2B5EF4-FFF2-40B4-BE49-F238E27FC236}">
                <a16:creationId xmlns:a16="http://schemas.microsoft.com/office/drawing/2014/main" id="{49DE8F42-C87C-CD4E-A97E-B8F0AD0516E8}"/>
              </a:ext>
            </a:extLst>
          </p:cNvPr>
          <p:cNvSpPr/>
          <p:nvPr userDrawn="1"/>
        </p:nvSpPr>
        <p:spPr>
          <a:xfrm>
            <a:off x="0" y="0"/>
            <a:ext cx="11520170" cy="6480175"/>
          </a:xfrm>
          <a:custGeom>
            <a:avLst/>
            <a:gdLst/>
            <a:ahLst/>
            <a:cxnLst/>
            <a:rect l="l" t="t" r="r" b="b"/>
            <a:pathLst>
              <a:path w="11520170" h="6480175">
                <a:moveTo>
                  <a:pt x="0" y="6479997"/>
                </a:moveTo>
                <a:lnTo>
                  <a:pt x="11520004" y="6479997"/>
                </a:lnTo>
                <a:lnTo>
                  <a:pt x="11520004" y="0"/>
                </a:lnTo>
                <a:lnTo>
                  <a:pt x="0" y="0"/>
                </a:lnTo>
                <a:lnTo>
                  <a:pt x="0" y="6479997"/>
                </a:lnTo>
                <a:close/>
              </a:path>
            </a:pathLst>
          </a:custGeom>
          <a:solidFill>
            <a:srgbClr val="7B9AA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638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7" r:id="rId3"/>
    <p:sldLayoutId id="2147483696" r:id="rId4"/>
    <p:sldLayoutId id="2147483698" r:id="rId5"/>
    <p:sldLayoutId id="2147483699" r:id="rId6"/>
    <p:sldLayoutId id="2147483700" r:id="rId7"/>
    <p:sldLayoutId id="214748371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1D30193-D5ED-AD41-BD6C-0A5C6CC9F78D}"/>
              </a:ext>
            </a:extLst>
          </p:cNvPr>
          <p:cNvSpPr/>
          <p:nvPr userDrawn="1"/>
        </p:nvSpPr>
        <p:spPr>
          <a:xfrm>
            <a:off x="0" y="0"/>
            <a:ext cx="11520170" cy="6480175"/>
          </a:xfrm>
          <a:custGeom>
            <a:avLst/>
            <a:gdLst/>
            <a:ahLst/>
            <a:cxnLst/>
            <a:rect l="l" t="t" r="r" b="b"/>
            <a:pathLst>
              <a:path w="11520170" h="6480175">
                <a:moveTo>
                  <a:pt x="0" y="6479997"/>
                </a:moveTo>
                <a:lnTo>
                  <a:pt x="11520004" y="6479997"/>
                </a:lnTo>
                <a:lnTo>
                  <a:pt x="11520004" y="0"/>
                </a:lnTo>
                <a:lnTo>
                  <a:pt x="0" y="0"/>
                </a:lnTo>
                <a:lnTo>
                  <a:pt x="0" y="6479997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FA4E407-2FD5-B54D-A81C-9C5AEAEB76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25BF20F-FED6-674D-8B74-01BDEEAD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44488"/>
            <a:ext cx="9934575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A7B9630-155E-574E-B5F6-7F7B78F3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4575" cy="411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17057AE-5934-3C41-914C-AA4962778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163" y="6008688"/>
            <a:ext cx="2590800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85050-A806-7C4E-BD8F-C936FEEF621F}" type="datetimeFigureOut">
              <a:rPr lang="sv-SE" smtClean="0"/>
              <a:t>2020-10-20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D4C4BB1-1F6B-8447-BA07-843F52ABD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350" y="6008688"/>
            <a:ext cx="3886200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5186F70-6B7D-DB42-97EC-C1A7D196E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5938" y="6008688"/>
            <a:ext cx="2590800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ED12E-613B-F74F-9E0A-9893B17F062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46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9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701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BAA0515-94A9-DB41-A398-69E90AFF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344488"/>
            <a:ext cx="9934575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C0B843A-BDCE-F840-A43E-AB25E1788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4575" cy="411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AD55916A-DF0F-D946-B045-7ABE1D66A2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5375275"/>
            <a:ext cx="182276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1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3" r:id="rId8"/>
    <p:sldLayoutId id="214748371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skerville" panose="02020502070401020303" pitchFamily="18" charset="0"/>
          <a:ea typeface="Baskerville" panose="02020502070401020303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E179AA2-61DC-45DA-841B-8033581A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</p:spPr>
        <p:txBody>
          <a:bodyPr>
            <a:normAutofit/>
          </a:bodyPr>
          <a:lstStyle/>
          <a:p>
            <a:r>
              <a:rPr lang="en-US" dirty="0"/>
              <a:t>INTRO TILL REACT</a:t>
            </a:r>
          </a:p>
        </p:txBody>
      </p:sp>
    </p:spTree>
    <p:extLst>
      <p:ext uri="{BB962C8B-B14F-4D97-AF65-F5344CB8AC3E}">
        <p14:creationId xmlns:p14="http://schemas.microsoft.com/office/powerpoint/2010/main" val="1247252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3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72F804F4-E3B5-4111-8079-EFC278DD7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82" y="2069416"/>
            <a:ext cx="8964335" cy="2344518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EA5E57F3-7495-4213-82EE-128207EFD91D}"/>
              </a:ext>
            </a:extLst>
          </p:cNvPr>
          <p:cNvSpPr txBox="1"/>
          <p:nvPr/>
        </p:nvSpPr>
        <p:spPr>
          <a:xfrm>
            <a:off x="4777449" y="1541627"/>
            <a:ext cx="1963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Beroenden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6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2235F4D0-69CD-4AD2-A438-D2535EF2B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1641475"/>
            <a:ext cx="4701441" cy="2881312"/>
          </a:xfrm>
          <a:prstGeom prst="rect">
            <a:avLst/>
          </a:prstGeom>
        </p:spPr>
      </p:pic>
      <p:pic>
        <p:nvPicPr>
          <p:cNvPr id="9" name="Bildobjekt 8" descr="En bild som visar ritning&#10;&#10;Automatiskt genererad beskrivning">
            <a:extLst>
              <a:ext uri="{FF2B5EF4-FFF2-40B4-BE49-F238E27FC236}">
                <a16:creationId xmlns:a16="http://schemas.microsoft.com/office/drawing/2014/main" id="{A89E5897-9DA2-4603-A613-64B4D67A8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73" y="1641475"/>
            <a:ext cx="4861977" cy="2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6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E48157E8-94F3-4E96-8230-6DD8A994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0" y="1184275"/>
            <a:ext cx="3781425" cy="2632801"/>
          </a:xfrm>
          <a:prstGeom prst="rect">
            <a:avLst/>
          </a:prstGeom>
        </p:spPr>
      </p:pic>
      <p:pic>
        <p:nvPicPr>
          <p:cNvPr id="3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C62DC5F6-B856-4507-99CC-FCB47D5B7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0" y="3013075"/>
            <a:ext cx="5029200" cy="24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14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976679D5-308E-480F-80E9-1CB8CC5EF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1748631"/>
            <a:ext cx="7673031" cy="29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5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C9A486-877D-4D01-AFFB-DB3E284D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0" y="1742281"/>
            <a:ext cx="6597695" cy="29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77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E2CBD9-894C-4E2A-B902-B74CFC1A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2078037"/>
            <a:ext cx="7170575" cy="23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7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2CC3A44-7522-4029-A8DE-5B043F44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VAD ÄR REACT?</a:t>
            </a:r>
          </a:p>
        </p:txBody>
      </p:sp>
    </p:spTree>
    <p:extLst>
      <p:ext uri="{BB962C8B-B14F-4D97-AF65-F5344CB8AC3E}">
        <p14:creationId xmlns:p14="http://schemas.microsoft.com/office/powerpoint/2010/main" val="228144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E6DFD7DD-A01E-4A98-9067-1794AF87DF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23" y="2154237"/>
            <a:ext cx="3077653" cy="2174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C3520F16-FCB6-4FA1-B295-371BC082BBC8}"/>
              </a:ext>
            </a:extLst>
          </p:cNvPr>
          <p:cNvSpPr txBox="1"/>
          <p:nvPr/>
        </p:nvSpPr>
        <p:spPr>
          <a:xfrm>
            <a:off x="1949450" y="2949286"/>
            <a:ext cx="2031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Deklarativt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F8455F2A-A0DE-43EE-80B4-E57A85051E49}"/>
              </a:ext>
            </a:extLst>
          </p:cNvPr>
          <p:cNvSpPr txBox="1"/>
          <p:nvPr/>
        </p:nvSpPr>
        <p:spPr>
          <a:xfrm>
            <a:off x="7664450" y="2949285"/>
            <a:ext cx="3286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Komponentbaserat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F75CC6C5-825E-41A8-A32A-3F69E18D3059}"/>
              </a:ext>
            </a:extLst>
          </p:cNvPr>
          <p:cNvSpPr txBox="1"/>
          <p:nvPr/>
        </p:nvSpPr>
        <p:spPr>
          <a:xfrm>
            <a:off x="3200094" y="4689475"/>
            <a:ext cx="5118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“Learn once, write anywhere”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0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F07A9D-6459-4528-AB51-F8429029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50" y="1260475"/>
            <a:ext cx="5281612" cy="437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78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08B20CD-2F3F-4294-9FDE-28BC7E1C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598613"/>
            <a:ext cx="6781800" cy="36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1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7C49BAF4-87C9-8949-882F-91F79AE6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 tänka React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 fungerar React?</a:t>
            </a:r>
          </a:p>
        </p:txBody>
      </p:sp>
    </p:spTree>
    <p:extLst>
      <p:ext uri="{BB962C8B-B14F-4D97-AF65-F5344CB8AC3E}">
        <p14:creationId xmlns:p14="http://schemas.microsoft.com/office/powerpoint/2010/main" val="622734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08B20CD-2F3F-4294-9FDE-28BC7E1C8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1598613"/>
            <a:ext cx="6781800" cy="3676880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5B350B1-9854-4F30-A3EA-445C59F5CC59}"/>
              </a:ext>
            </a:extLst>
          </p:cNvPr>
          <p:cNvSpPr/>
          <p:nvPr/>
        </p:nvSpPr>
        <p:spPr>
          <a:xfrm>
            <a:off x="2254250" y="1717675"/>
            <a:ext cx="2057400" cy="20574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9073295F-A83E-4464-8FAA-4D4A59B05191}"/>
              </a:ext>
            </a:extLst>
          </p:cNvPr>
          <p:cNvCxnSpPr>
            <a:cxnSpLocks/>
          </p:cNvCxnSpPr>
          <p:nvPr/>
        </p:nvCxnSpPr>
        <p:spPr>
          <a:xfrm flipV="1">
            <a:off x="1416050" y="2251075"/>
            <a:ext cx="838200" cy="60960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B8CB994B-56A0-456E-A28F-0869A619AF60}"/>
              </a:ext>
            </a:extLst>
          </p:cNvPr>
          <p:cNvSpPr txBox="1"/>
          <p:nvPr/>
        </p:nvSpPr>
        <p:spPr>
          <a:xfrm>
            <a:off x="534920" y="2839547"/>
            <a:ext cx="1120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3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sp>
        <p:nvSpPr>
          <p:cNvPr id="3" name="Platshållare för innehåll 4">
            <a:extLst>
              <a:ext uri="{FF2B5EF4-FFF2-40B4-BE49-F238E27FC236}">
                <a16:creationId xmlns:a16="http://schemas.microsoft.com/office/drawing/2014/main" id="{F4F50085-E8CB-4F5F-B622-2F6493178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3" y="1725613"/>
            <a:ext cx="9934575" cy="41132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ämta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från ett API? </a:t>
            </a:r>
          </a:p>
          <a:p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Routing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management?</a:t>
            </a:r>
          </a:p>
        </p:txBody>
      </p:sp>
    </p:spTree>
    <p:extLst>
      <p:ext uri="{BB962C8B-B14F-4D97-AF65-F5344CB8AC3E}">
        <p14:creationId xmlns:p14="http://schemas.microsoft.com/office/powerpoint/2010/main" val="2907587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pic>
        <p:nvPicPr>
          <p:cNvPr id="3074" name="Picture 2" descr="Concept for don't shoot yourself in the foot">
            <a:extLst>
              <a:ext uri="{FF2B5EF4-FFF2-40B4-BE49-F238E27FC236}">
                <a16:creationId xmlns:a16="http://schemas.microsoft.com/office/drawing/2014/main" id="{8DAFAED8-282B-48C7-981C-6FEFAC25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1751013"/>
            <a:ext cx="59721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265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2CC3A44-7522-4029-A8DE-5B043F44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ORDLISTA</a:t>
            </a:r>
          </a:p>
        </p:txBody>
      </p:sp>
    </p:spTree>
    <p:extLst>
      <p:ext uri="{BB962C8B-B14F-4D97-AF65-F5344CB8AC3E}">
        <p14:creationId xmlns:p14="http://schemas.microsoft.com/office/powerpoint/2010/main" val="332497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pic>
        <p:nvPicPr>
          <p:cNvPr id="3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BF2330D4-A83F-4F7B-AAC2-39829F5C0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971550"/>
            <a:ext cx="7848600" cy="5065314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A88F1881-106D-40AF-BC9A-543702674509}"/>
              </a:ext>
            </a:extLst>
          </p:cNvPr>
          <p:cNvSpPr/>
          <p:nvPr/>
        </p:nvSpPr>
        <p:spPr>
          <a:xfrm>
            <a:off x="1187450" y="3241675"/>
            <a:ext cx="6019800" cy="18288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75C523A-052C-4CBF-9AD7-D4AF9FABA75D}"/>
              </a:ext>
            </a:extLst>
          </p:cNvPr>
          <p:cNvSpPr txBox="1"/>
          <p:nvPr/>
        </p:nvSpPr>
        <p:spPr>
          <a:xfrm>
            <a:off x="7517502" y="3089275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740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pic>
        <p:nvPicPr>
          <p:cNvPr id="3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BF2330D4-A83F-4F7B-AAC2-39829F5C0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971550"/>
            <a:ext cx="7848600" cy="5065314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A88F1881-106D-40AF-BC9A-543702674509}"/>
              </a:ext>
            </a:extLst>
          </p:cNvPr>
          <p:cNvSpPr/>
          <p:nvPr/>
        </p:nvSpPr>
        <p:spPr>
          <a:xfrm>
            <a:off x="1873250" y="3817398"/>
            <a:ext cx="5334000" cy="7196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75C523A-052C-4CBF-9AD7-D4AF9FABA75D}"/>
              </a:ext>
            </a:extLst>
          </p:cNvPr>
          <p:cNvSpPr txBox="1"/>
          <p:nvPr/>
        </p:nvSpPr>
        <p:spPr>
          <a:xfrm>
            <a:off x="7485752" y="3627818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JSX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17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pic>
        <p:nvPicPr>
          <p:cNvPr id="3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BF2330D4-A83F-4F7B-AAC2-39829F5C0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971550"/>
            <a:ext cx="7848600" cy="5065314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A88F1881-106D-40AF-BC9A-543702674509}"/>
              </a:ext>
            </a:extLst>
          </p:cNvPr>
          <p:cNvSpPr/>
          <p:nvPr/>
        </p:nvSpPr>
        <p:spPr>
          <a:xfrm>
            <a:off x="3854450" y="3952300"/>
            <a:ext cx="1371600" cy="4323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75C523A-052C-4CBF-9AD7-D4AF9FABA75D}"/>
              </a:ext>
            </a:extLst>
          </p:cNvPr>
          <p:cNvSpPr txBox="1"/>
          <p:nvPr/>
        </p:nvSpPr>
        <p:spPr>
          <a:xfrm>
            <a:off x="7562041" y="2190681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Props (properties)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D96E2DB8-CC99-42C8-A4EC-BA0FA8548666}"/>
              </a:ext>
            </a:extLst>
          </p:cNvPr>
          <p:cNvSpPr/>
          <p:nvPr/>
        </p:nvSpPr>
        <p:spPr>
          <a:xfrm>
            <a:off x="5759371" y="3260756"/>
            <a:ext cx="869149" cy="3982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28E1703-5319-455B-A1E4-B7D86B198FFD}"/>
              </a:ext>
            </a:extLst>
          </p:cNvPr>
          <p:cNvSpPr/>
          <p:nvPr/>
        </p:nvSpPr>
        <p:spPr>
          <a:xfrm>
            <a:off x="1187450" y="2377219"/>
            <a:ext cx="3657600" cy="7120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0547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text&#10;&#10;Automatiskt genererad beskrivning">
            <a:extLst>
              <a:ext uri="{FF2B5EF4-FFF2-40B4-BE49-F238E27FC236}">
                <a16:creationId xmlns:a16="http://schemas.microsoft.com/office/drawing/2014/main" id="{E5303641-FA47-49CA-8B15-48C02EFDE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" y="971550"/>
            <a:ext cx="9087199" cy="4993969"/>
          </a:xfrm>
          <a:prstGeom prst="rect">
            <a:avLst/>
          </a:prstGeom>
        </p:spPr>
      </p:pic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 är React?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88F1881-106D-40AF-BC9A-543702674509}"/>
              </a:ext>
            </a:extLst>
          </p:cNvPr>
          <p:cNvSpPr/>
          <p:nvPr/>
        </p:nvSpPr>
        <p:spPr>
          <a:xfrm>
            <a:off x="4083050" y="3904521"/>
            <a:ext cx="3886200" cy="4323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75C523A-052C-4CBF-9AD7-D4AF9FABA75D}"/>
              </a:ext>
            </a:extLst>
          </p:cNvPr>
          <p:cNvSpPr txBox="1"/>
          <p:nvPr/>
        </p:nvSpPr>
        <p:spPr>
          <a:xfrm>
            <a:off x="8426450" y="21235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sv-SE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D96E2DB8-CC99-42C8-A4EC-BA0FA8548666}"/>
              </a:ext>
            </a:extLst>
          </p:cNvPr>
          <p:cNvSpPr/>
          <p:nvPr/>
        </p:nvSpPr>
        <p:spPr>
          <a:xfrm>
            <a:off x="3168650" y="3360758"/>
            <a:ext cx="1173949" cy="3236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28E1703-5319-455B-A1E4-B7D86B198FFD}"/>
              </a:ext>
            </a:extLst>
          </p:cNvPr>
          <p:cNvSpPr/>
          <p:nvPr/>
        </p:nvSpPr>
        <p:spPr>
          <a:xfrm>
            <a:off x="1187450" y="2377219"/>
            <a:ext cx="4953000" cy="3310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9588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2CC3A44-7522-4029-A8DE-5B043F44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ATT TÄNKA REACT</a:t>
            </a:r>
          </a:p>
        </p:txBody>
      </p:sp>
    </p:spTree>
    <p:extLst>
      <p:ext uri="{BB962C8B-B14F-4D97-AF65-F5344CB8AC3E}">
        <p14:creationId xmlns:p14="http://schemas.microsoft.com/office/powerpoint/2010/main" val="92561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Tänka React</a:t>
            </a:r>
          </a:p>
        </p:txBody>
      </p:sp>
      <p:pic>
        <p:nvPicPr>
          <p:cNvPr id="7" name="Bild 6" descr="Frågor">
            <a:extLst>
              <a:ext uri="{FF2B5EF4-FFF2-40B4-BE49-F238E27FC236}">
                <a16:creationId xmlns:a16="http://schemas.microsoft.com/office/drawing/2014/main" id="{C04F5049-4350-4DC4-ACB6-62389C3D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650" y="1946275"/>
            <a:ext cx="2286000" cy="2286000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7B2DF277-58F9-4499-A475-909FA8BE7D36}"/>
              </a:ext>
            </a:extLst>
          </p:cNvPr>
          <p:cNvSpPr txBox="1"/>
          <p:nvPr/>
        </p:nvSpPr>
        <p:spPr>
          <a:xfrm>
            <a:off x="3168650" y="2784475"/>
            <a:ext cx="675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>
                <a:latin typeface="Arial Black" panose="020B0A04020102020204" pitchFamily="34" charset="0"/>
              </a:rPr>
              <a:t>VAD ÄR EN KOMPONENT?</a:t>
            </a:r>
          </a:p>
        </p:txBody>
      </p:sp>
    </p:spTree>
    <p:extLst>
      <p:ext uri="{BB962C8B-B14F-4D97-AF65-F5344CB8AC3E}">
        <p14:creationId xmlns:p14="http://schemas.microsoft.com/office/powerpoint/2010/main" val="134993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2CC3A44-7522-4029-A8DE-5B043F44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MODERN JAVASCRIPT</a:t>
            </a:r>
          </a:p>
        </p:txBody>
      </p:sp>
    </p:spTree>
    <p:extLst>
      <p:ext uri="{BB962C8B-B14F-4D97-AF65-F5344CB8AC3E}">
        <p14:creationId xmlns:p14="http://schemas.microsoft.com/office/powerpoint/2010/main" val="81764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Tänka React</a:t>
            </a:r>
          </a:p>
        </p:txBody>
      </p:sp>
      <p:pic>
        <p:nvPicPr>
          <p:cNvPr id="3" name="Bildobjekt 2" descr="En bild som visar text&#10;&#10;Automatiskt genererad beskrivning">
            <a:extLst>
              <a:ext uri="{FF2B5EF4-FFF2-40B4-BE49-F238E27FC236}">
                <a16:creationId xmlns:a16="http://schemas.microsoft.com/office/drawing/2014/main" id="{56897701-7D2B-4663-AB32-11421BFD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971550"/>
            <a:ext cx="7848600" cy="50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19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Tänka React</a:t>
            </a:r>
          </a:p>
        </p:txBody>
      </p:sp>
      <p:pic>
        <p:nvPicPr>
          <p:cNvPr id="1026" name="Picture 2" descr="One big box with many smaller boxes inside and text saying &quot;it's a box in another box">
            <a:extLst>
              <a:ext uri="{FF2B5EF4-FFF2-40B4-BE49-F238E27FC236}">
                <a16:creationId xmlns:a16="http://schemas.microsoft.com/office/drawing/2014/main" id="{AFD60097-3DC0-4F90-A447-0745272C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89" y="1489076"/>
            <a:ext cx="4005262" cy="400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448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Tänka React</a:t>
            </a:r>
          </a:p>
        </p:txBody>
      </p:sp>
      <p:pic>
        <p:nvPicPr>
          <p:cNvPr id="2050" name="Picture 2" descr="Functional JavaScript: Function Composition For Every Day Use.">
            <a:extLst>
              <a:ext uri="{FF2B5EF4-FFF2-40B4-BE49-F238E27FC236}">
                <a16:creationId xmlns:a16="http://schemas.microsoft.com/office/drawing/2014/main" id="{086DF0F5-69DF-47F6-BC99-B4B6EA487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3" y="1812925"/>
            <a:ext cx="3800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39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2CC3A44-7522-4029-A8DE-5B043F442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5410"/>
            <a:ext cx="11518900" cy="11925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HUR FUNGERAR REACT?</a:t>
            </a:r>
          </a:p>
        </p:txBody>
      </p:sp>
    </p:spTree>
    <p:extLst>
      <p:ext uri="{BB962C8B-B14F-4D97-AF65-F5344CB8AC3E}">
        <p14:creationId xmlns:p14="http://schemas.microsoft.com/office/powerpoint/2010/main" val="768474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 fungerar React?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CB8A63-88DC-4192-950D-120C908F6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90" y="1598613"/>
            <a:ext cx="7029920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03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Hur fungerar React?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83481AE-E0DB-4859-9556-E4F5E84E8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32" y="1336675"/>
            <a:ext cx="6261436" cy="468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933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Länkar</a:t>
            </a:r>
          </a:p>
        </p:txBody>
      </p:sp>
      <p:sp>
        <p:nvSpPr>
          <p:cNvPr id="2" name="Platshållare för innehåll 4">
            <a:extLst>
              <a:ext uri="{FF2B5EF4-FFF2-40B4-BE49-F238E27FC236}">
                <a16:creationId xmlns:a16="http://schemas.microsoft.com/office/drawing/2014/main" id="{1B0E3690-DA3B-4062-B7DC-8D2E9232D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3" y="1725613"/>
            <a:ext cx="9934575" cy="4113212"/>
          </a:xfrm>
        </p:spPr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reactjs.org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https://obedparla.com/code/a-visual-guide-to-react-mental-models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https://create-react-app.dev</a:t>
            </a:r>
          </a:p>
        </p:txBody>
      </p:sp>
    </p:spTree>
    <p:extLst>
      <p:ext uri="{BB962C8B-B14F-4D97-AF65-F5344CB8AC3E}">
        <p14:creationId xmlns:p14="http://schemas.microsoft.com/office/powerpoint/2010/main" val="3264547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04DEA2E4-70E9-5C48-90BD-3088134D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u="sng" dirty="0"/>
              <a:t>WE</a:t>
            </a:r>
            <a:r>
              <a:rPr lang="sv-SE" dirty="0"/>
              <a:t> DEMO IT</a:t>
            </a:r>
          </a:p>
        </p:txBody>
      </p:sp>
    </p:spTree>
    <p:extLst>
      <p:ext uri="{BB962C8B-B14F-4D97-AF65-F5344CB8AC3E}">
        <p14:creationId xmlns:p14="http://schemas.microsoft.com/office/powerpoint/2010/main" val="281825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A21500F1-2AF7-4F2C-9027-23AFF0B3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4" name="Bildobjekt 3" descr="En bild som visar text&#10;&#10;Automatiskt genererad beskrivning">
            <a:extLst>
              <a:ext uri="{FF2B5EF4-FFF2-40B4-BE49-F238E27FC236}">
                <a16:creationId xmlns:a16="http://schemas.microsoft.com/office/drawing/2014/main" id="{154E6101-F0F7-4658-9CEF-5652DBC87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0" y="1412875"/>
            <a:ext cx="912203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3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701568F-DAD5-498A-AE31-528828739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Nya keyword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let, const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 functions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Async och await (Promises)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methods f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ör strängar, datum etc.</a:t>
            </a:r>
          </a:p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Prestanda</a:t>
            </a:r>
          </a:p>
          <a:p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7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9" name="Bildobjekt 8" descr="En bild som visar text&#10;&#10;Automatiskt genererad beskrivning">
            <a:extLst>
              <a:ext uri="{FF2B5EF4-FFF2-40B4-BE49-F238E27FC236}">
                <a16:creationId xmlns:a16="http://schemas.microsoft.com/office/drawing/2014/main" id="{BE67F140-5D7D-4A82-A6BE-23205655E2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5" y="1793875"/>
            <a:ext cx="5302250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1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F71273D7-8FA9-431F-99BB-D81E9F415FB8}"/>
              </a:ext>
            </a:extLst>
          </p:cNvPr>
          <p:cNvSpPr txBox="1"/>
          <p:nvPr/>
        </p:nvSpPr>
        <p:spPr>
          <a:xfrm>
            <a:off x="4569059" y="1425287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Transpilering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6A96D03-4F22-49E3-834B-B8310A63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83" y="2010062"/>
            <a:ext cx="6189331" cy="39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38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EBC569A1-96F5-4780-AE94-91831754F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1116672"/>
            <a:ext cx="8632825" cy="42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77B46315-D6B7-FE46-99CF-F868CDB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JavaScript</a:t>
            </a:r>
          </a:p>
        </p:txBody>
      </p:sp>
      <p:pic>
        <p:nvPicPr>
          <p:cNvPr id="7" name="Bildobjekt 6" descr="En bild som visar text&#10;&#10;Automatiskt genererad beskrivning">
            <a:extLst>
              <a:ext uri="{FF2B5EF4-FFF2-40B4-BE49-F238E27FC236}">
                <a16:creationId xmlns:a16="http://schemas.microsoft.com/office/drawing/2014/main" id="{3D0FC4C8-F28B-48AF-84B8-A3436F84D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1019317"/>
            <a:ext cx="10391298" cy="44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1374"/>
      </p:ext>
    </p:extLst>
  </p:cSld>
  <p:clrMapOvr>
    <a:masterClrMapping/>
  </p:clrMapOvr>
</p:sld>
</file>

<file path=ppt/theme/theme1.xml><?xml version="1.0" encoding="utf-8"?>
<a:theme xmlns:a="http://schemas.openxmlformats.org/drawingml/2006/main" name="1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D1F26643-D455-3C48-B070-531B0110DA21}"/>
    </a:ext>
  </a:extLst>
</a:theme>
</file>

<file path=ppt/theme/theme2.xml><?xml version="1.0" encoding="utf-8"?>
<a:theme xmlns:a="http://schemas.openxmlformats.org/drawingml/2006/main" name="3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C60A5707-5C78-D14E-B62B-F0474FCB499A}"/>
    </a:ext>
  </a:extLst>
</a:theme>
</file>

<file path=ppt/theme/theme3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D5644CBB-B793-CD4A-ADC4-00A1EB76F16A}"/>
    </a:ext>
  </a:extLst>
</a:theme>
</file>

<file path=ppt/theme/theme4.xml><?xml version="1.0" encoding="utf-8"?>
<a:theme xmlns:a="http://schemas.openxmlformats.org/drawingml/2006/main" name="2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l_headlight" id="{5F59810E-C623-3B42-9E49-522CEDEB13C7}" vid="{24861A04-64B8-984D-A1C4-3D11152DDA64}"/>
    </a:ext>
  </a:extLst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156AF0D2F0F94A8EDA7C0C1F8A6B49" ma:contentTypeVersion="7" ma:contentTypeDescription="Create a new document." ma:contentTypeScope="" ma:versionID="5c136770e0e9f129419915ac39476f89">
  <xsd:schema xmlns:xsd="http://www.w3.org/2001/XMLSchema" xmlns:xs="http://www.w3.org/2001/XMLSchema" xmlns:p="http://schemas.microsoft.com/office/2006/metadata/properties" xmlns:ns2="80e9bc18-bf9c-4e39-99ad-dd8ff9e00487" targetNamespace="http://schemas.microsoft.com/office/2006/metadata/properties" ma:root="true" ma:fieldsID="ff01fa73a3a79620c618451a219c4ea3" ns2:_="">
    <xsd:import namespace="80e9bc18-bf9c-4e39-99ad-dd8ff9e004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e9bc18-bf9c-4e39-99ad-dd8ff9e004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391F72-97F5-4818-A5B6-83FC71BA06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e9bc18-bf9c-4e39-99ad-dd8ff9e004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8A91A2-4FA0-432B-973F-4B482D4B97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20D8F8-35E8-4812-831E-90C86152BF9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221</Words>
  <Application>Microsoft Office PowerPoint</Application>
  <PresentationFormat>Anpassad</PresentationFormat>
  <Paragraphs>71</Paragraphs>
  <Slides>37</Slides>
  <Notes>1</Notes>
  <HiddenSlides>3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4</vt:i4>
      </vt:variant>
      <vt:variant>
        <vt:lpstr>Bildrubriker</vt:lpstr>
      </vt:variant>
      <vt:variant>
        <vt:i4>37</vt:i4>
      </vt:variant>
    </vt:vector>
  </HeadingPairs>
  <TitlesOfParts>
    <vt:vector size="47" baseType="lpstr">
      <vt:lpstr>Arial</vt:lpstr>
      <vt:lpstr>Arial Black</vt:lpstr>
      <vt:lpstr>Baskerville</vt:lpstr>
      <vt:lpstr>Baskerville Poster PT</vt:lpstr>
      <vt:lpstr>Calibri</vt:lpstr>
      <vt:lpstr>Times New Roman</vt:lpstr>
      <vt:lpstr>1_Anpassad formgivning</vt:lpstr>
      <vt:lpstr>3_Anpassad formgivning</vt:lpstr>
      <vt:lpstr>Anpassad formgivning</vt:lpstr>
      <vt:lpstr>2_Anpassad formgivning</vt:lpstr>
      <vt:lpstr>INTRO TILL REACT</vt:lpstr>
      <vt:lpstr>Agenda</vt:lpstr>
      <vt:lpstr>MODERN JAVASCRIPT</vt:lpstr>
      <vt:lpstr>Modern JavaScript</vt:lpstr>
      <vt:lpstr>Modern JavaScript</vt:lpstr>
      <vt:lpstr>Modern JavaScript</vt:lpstr>
      <vt:lpstr>Modern JavaScript</vt:lpstr>
      <vt:lpstr>Modern JavaScript</vt:lpstr>
      <vt:lpstr>Modern JavaScript</vt:lpstr>
      <vt:lpstr>Modern JavaScript</vt:lpstr>
      <vt:lpstr>Modern JavaScript</vt:lpstr>
      <vt:lpstr>Modern JavaScript</vt:lpstr>
      <vt:lpstr>Modern JavaScript</vt:lpstr>
      <vt:lpstr>Modern JavaScript</vt:lpstr>
      <vt:lpstr>Modern JavaScript</vt:lpstr>
      <vt:lpstr>VAD ÄR REACT?</vt:lpstr>
      <vt:lpstr>Vad är React?</vt:lpstr>
      <vt:lpstr>Vad är React?</vt:lpstr>
      <vt:lpstr>Vad är React?</vt:lpstr>
      <vt:lpstr>Vad är React?</vt:lpstr>
      <vt:lpstr>Vad är React?</vt:lpstr>
      <vt:lpstr>Vad är React?</vt:lpstr>
      <vt:lpstr>ORDLISTA</vt:lpstr>
      <vt:lpstr>Vad är React?</vt:lpstr>
      <vt:lpstr>Vad är React?</vt:lpstr>
      <vt:lpstr>Vad är React?</vt:lpstr>
      <vt:lpstr>Vad är React?</vt:lpstr>
      <vt:lpstr>ATT TÄNKA REACT</vt:lpstr>
      <vt:lpstr>Tänka React</vt:lpstr>
      <vt:lpstr>Tänka React</vt:lpstr>
      <vt:lpstr>Tänka React</vt:lpstr>
      <vt:lpstr>Tänka React</vt:lpstr>
      <vt:lpstr>HUR FUNGERAR REACT?</vt:lpstr>
      <vt:lpstr>Hur fungerar React?</vt:lpstr>
      <vt:lpstr>Hur fungerar React?</vt:lpstr>
      <vt:lpstr>Länkar</vt:lpstr>
      <vt:lpstr>WE DEMO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TILL REACT</dc:title>
  <dc:creator>Robin Ridderholt</dc:creator>
  <cp:lastModifiedBy>Robin Ridderholt</cp:lastModifiedBy>
  <cp:revision>22</cp:revision>
  <dcterms:created xsi:type="dcterms:W3CDTF">2020-10-16T13:17:57Z</dcterms:created>
  <dcterms:modified xsi:type="dcterms:W3CDTF">2020-10-20T10:55:54Z</dcterms:modified>
</cp:coreProperties>
</file>